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webextensions/webextension8.xml" ContentType="application/vnd.ms-office.webextension+xml"/>
  <Override PartName="/ppt/webextensions/webextension9.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66" r:id="rId7"/>
    <p:sldId id="267" r:id="rId8"/>
    <p:sldId id="268" r:id="rId9"/>
    <p:sldId id="259" r:id="rId10"/>
    <p:sldId id="261" r:id="rId11"/>
    <p:sldId id="269" r:id="rId12"/>
    <p:sldId id="270" r:id="rId13"/>
    <p:sldId id="260" r:id="rId14"/>
    <p:sldId id="262" r:id="rId15"/>
    <p:sldId id="263" r:id="rId16"/>
    <p:sldId id="271" r:id="rId17"/>
    <p:sldId id="272" r:id="rId18"/>
    <p:sldId id="275" r:id="rId19"/>
    <p:sldId id="274" r:id="rId20"/>
    <p:sldId id="273" r:id="rId21"/>
    <p:sldId id="280" r:id="rId22"/>
    <p:sldId id="281" r:id="rId23"/>
    <p:sldId id="282" r:id="rId24"/>
    <p:sldId id="276" r:id="rId25"/>
    <p:sldId id="277" r:id="rId26"/>
    <p:sldId id="278" r:id="rId27"/>
    <p:sldId id="279" r:id="rId28"/>
    <p:sldId id="299" r:id="rId29"/>
    <p:sldId id="284" r:id="rId30"/>
    <p:sldId id="283"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300" r:id="rId4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422"/>
    <a:srgbClr val="8E0000"/>
    <a:srgbClr val="021724"/>
    <a:srgbClr val="582808"/>
    <a:srgbClr val="A96E1F"/>
    <a:srgbClr val="CDB3B3"/>
    <a:srgbClr val="827F58"/>
    <a:srgbClr val="56453A"/>
    <a:srgbClr val="240202"/>
    <a:srgbClr val="FAA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53"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E6CD8D-F6B6-0EB6-2902-D4CF400CE0F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FF96A39-4425-6D04-27CF-B67F9469FF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20E4B0F-4483-A2A0-8CB4-69E90BD0899A}"/>
              </a:ext>
            </a:extLst>
          </p:cNvPr>
          <p:cNvSpPr>
            <a:spLocks noGrp="1"/>
          </p:cNvSpPr>
          <p:nvPr>
            <p:ph type="dt" sz="half" idx="10"/>
          </p:nvPr>
        </p:nvSpPr>
        <p:spPr/>
        <p:txBody>
          <a:bodyPr/>
          <a:lstStyle/>
          <a:p>
            <a:fld id="{4AEC61D7-8FE1-4EC5-AC32-A59D450C9019}"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81631B62-3AE5-1CF5-98D9-5585C3C91F3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B21D175-5334-2843-A42C-09B6B483D3FA}"/>
              </a:ext>
            </a:extLst>
          </p:cNvPr>
          <p:cNvSpPr>
            <a:spLocks noGrp="1"/>
          </p:cNvSpPr>
          <p:nvPr>
            <p:ph type="sldNum" sz="quarter" idx="12"/>
          </p:nvPr>
        </p:nvSpPr>
        <p:spPr/>
        <p:txBody>
          <a:body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3256228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7AC5D9-0CB3-2E3E-97C3-7A89F6FCCD4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68099AC-9E0F-7896-0DCB-456E4703F2B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730A528-4D68-2EF7-CE6D-BE0610694699}"/>
              </a:ext>
            </a:extLst>
          </p:cNvPr>
          <p:cNvSpPr>
            <a:spLocks noGrp="1"/>
          </p:cNvSpPr>
          <p:nvPr>
            <p:ph type="dt" sz="half" idx="10"/>
          </p:nvPr>
        </p:nvSpPr>
        <p:spPr/>
        <p:txBody>
          <a:bodyPr/>
          <a:lstStyle/>
          <a:p>
            <a:fld id="{4AEC61D7-8FE1-4EC5-AC32-A59D450C9019}"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A79D57F4-17FD-22A6-92A9-98511AEF720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C0E0914-FAE9-9487-FB16-FEE761E02899}"/>
              </a:ext>
            </a:extLst>
          </p:cNvPr>
          <p:cNvSpPr>
            <a:spLocks noGrp="1"/>
          </p:cNvSpPr>
          <p:nvPr>
            <p:ph type="sldNum" sz="quarter" idx="12"/>
          </p:nvPr>
        </p:nvSpPr>
        <p:spPr/>
        <p:txBody>
          <a:body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203716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51FB506-1C2F-0BE1-6FB6-2061A5B0C853}"/>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28D841-B3AC-9355-7E12-3AA68693EBF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B4F8740-63A0-B869-32C0-467C7E16E230}"/>
              </a:ext>
            </a:extLst>
          </p:cNvPr>
          <p:cNvSpPr>
            <a:spLocks noGrp="1"/>
          </p:cNvSpPr>
          <p:nvPr>
            <p:ph type="dt" sz="half" idx="10"/>
          </p:nvPr>
        </p:nvSpPr>
        <p:spPr/>
        <p:txBody>
          <a:bodyPr/>
          <a:lstStyle/>
          <a:p>
            <a:fld id="{4AEC61D7-8FE1-4EC5-AC32-A59D450C9019}"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730FB726-1A7B-A7CF-C256-EC9C57ECB7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564D77F-F878-F48F-0CBD-46BFCEDAAC71}"/>
              </a:ext>
            </a:extLst>
          </p:cNvPr>
          <p:cNvSpPr>
            <a:spLocks noGrp="1"/>
          </p:cNvSpPr>
          <p:nvPr>
            <p:ph type="sldNum" sz="quarter" idx="12"/>
          </p:nvPr>
        </p:nvSpPr>
        <p:spPr/>
        <p:txBody>
          <a:body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1378123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108E66-39BA-BEEB-DFE0-191162EF4CE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9D58323-9DA6-9E5D-84E5-A021EE3EF21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1E7A2EB-F744-0C89-C71C-5A9CDE847F2B}"/>
              </a:ext>
            </a:extLst>
          </p:cNvPr>
          <p:cNvSpPr>
            <a:spLocks noGrp="1"/>
          </p:cNvSpPr>
          <p:nvPr>
            <p:ph type="dt" sz="half" idx="10"/>
          </p:nvPr>
        </p:nvSpPr>
        <p:spPr/>
        <p:txBody>
          <a:bodyPr/>
          <a:lstStyle/>
          <a:p>
            <a:fld id="{4AEC61D7-8FE1-4EC5-AC32-A59D450C9019}"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DE77B139-9FF3-2F81-7C5A-4A3EE082CE8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725A7BE-6AE6-5B38-D14E-7CCB2073D263}"/>
              </a:ext>
            </a:extLst>
          </p:cNvPr>
          <p:cNvSpPr>
            <a:spLocks noGrp="1"/>
          </p:cNvSpPr>
          <p:nvPr>
            <p:ph type="sldNum" sz="quarter" idx="12"/>
          </p:nvPr>
        </p:nvSpPr>
        <p:spPr/>
        <p:txBody>
          <a:body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514841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CDE028-B64B-2748-AD84-85AA0E65EA9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914EEE6-58BB-A0E0-6F9A-3A7405D72E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E09B437-C71D-557B-3B94-58727FC29869}"/>
              </a:ext>
            </a:extLst>
          </p:cNvPr>
          <p:cNvSpPr>
            <a:spLocks noGrp="1"/>
          </p:cNvSpPr>
          <p:nvPr>
            <p:ph type="dt" sz="half" idx="10"/>
          </p:nvPr>
        </p:nvSpPr>
        <p:spPr/>
        <p:txBody>
          <a:bodyPr/>
          <a:lstStyle/>
          <a:p>
            <a:fld id="{4AEC61D7-8FE1-4EC5-AC32-A59D450C9019}"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580FD57E-291A-2A56-17B7-A4FC855A3AE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5AD8363-A4B9-0371-95AB-8F0490DAC99B}"/>
              </a:ext>
            </a:extLst>
          </p:cNvPr>
          <p:cNvSpPr>
            <a:spLocks noGrp="1"/>
          </p:cNvSpPr>
          <p:nvPr>
            <p:ph type="sldNum" sz="quarter" idx="12"/>
          </p:nvPr>
        </p:nvSpPr>
        <p:spPr/>
        <p:txBody>
          <a:body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3553011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D4E041-DEF2-6B50-B395-1BA0A7E8FCF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BB68E89-166D-F1DA-F92E-F62FFCA5B11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2DF5463C-CBE9-97AD-2B84-E3989B82412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8BAD390-EC0E-7486-B105-0E2E37731DB6}"/>
              </a:ext>
            </a:extLst>
          </p:cNvPr>
          <p:cNvSpPr>
            <a:spLocks noGrp="1"/>
          </p:cNvSpPr>
          <p:nvPr>
            <p:ph type="dt" sz="half" idx="10"/>
          </p:nvPr>
        </p:nvSpPr>
        <p:spPr/>
        <p:txBody>
          <a:bodyPr/>
          <a:lstStyle/>
          <a:p>
            <a:fld id="{4AEC61D7-8FE1-4EC5-AC32-A59D450C9019}" type="datetimeFigureOut">
              <a:rPr lang="zh-TW" altLang="en-US" smtClean="0"/>
              <a:t>2022/11/17</a:t>
            </a:fld>
            <a:endParaRPr lang="zh-TW" altLang="en-US"/>
          </a:p>
        </p:txBody>
      </p:sp>
      <p:sp>
        <p:nvSpPr>
          <p:cNvPr id="6" name="頁尾版面配置區 5">
            <a:extLst>
              <a:ext uri="{FF2B5EF4-FFF2-40B4-BE49-F238E27FC236}">
                <a16:creationId xmlns:a16="http://schemas.microsoft.com/office/drawing/2014/main" id="{BC85DDBA-E05C-206D-AAC4-200FE36FBEC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D73A424-A67B-5DFF-29DF-8FCD5E6B505C}"/>
              </a:ext>
            </a:extLst>
          </p:cNvPr>
          <p:cNvSpPr>
            <a:spLocks noGrp="1"/>
          </p:cNvSpPr>
          <p:nvPr>
            <p:ph type="sldNum" sz="quarter" idx="12"/>
          </p:nvPr>
        </p:nvSpPr>
        <p:spPr/>
        <p:txBody>
          <a:body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1651101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ADDEB7-9842-94CE-EC38-6665B65F0AF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EC082BA-5A39-FA20-23C2-4DED55CCA5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D7F08DF-099F-46DB-5D9F-9EE3BBC9AB9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26CC7BF0-5AD0-C5E9-70E7-DEAEF9FBC1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0E45A5-1F0B-22EA-0706-0BBDE1C7D4A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CB023A5-691C-0A59-3EEC-606AA18AE1BB}"/>
              </a:ext>
            </a:extLst>
          </p:cNvPr>
          <p:cNvSpPr>
            <a:spLocks noGrp="1"/>
          </p:cNvSpPr>
          <p:nvPr>
            <p:ph type="dt" sz="half" idx="10"/>
          </p:nvPr>
        </p:nvSpPr>
        <p:spPr/>
        <p:txBody>
          <a:bodyPr/>
          <a:lstStyle/>
          <a:p>
            <a:fld id="{4AEC61D7-8FE1-4EC5-AC32-A59D450C9019}" type="datetimeFigureOut">
              <a:rPr lang="zh-TW" altLang="en-US" smtClean="0"/>
              <a:t>2022/11/17</a:t>
            </a:fld>
            <a:endParaRPr lang="zh-TW" altLang="en-US"/>
          </a:p>
        </p:txBody>
      </p:sp>
      <p:sp>
        <p:nvSpPr>
          <p:cNvPr id="8" name="頁尾版面配置區 7">
            <a:extLst>
              <a:ext uri="{FF2B5EF4-FFF2-40B4-BE49-F238E27FC236}">
                <a16:creationId xmlns:a16="http://schemas.microsoft.com/office/drawing/2014/main" id="{8BCCE785-BE5A-1F6A-2AAE-41826B3F86E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0F079F0-3C0C-408A-F328-0AC42413A551}"/>
              </a:ext>
            </a:extLst>
          </p:cNvPr>
          <p:cNvSpPr>
            <a:spLocks noGrp="1"/>
          </p:cNvSpPr>
          <p:nvPr>
            <p:ph type="sldNum" sz="quarter" idx="12"/>
          </p:nvPr>
        </p:nvSpPr>
        <p:spPr/>
        <p:txBody>
          <a:body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1304931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EDBC9B-F00E-13C9-2152-84FC55DCAEE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37E759F-F508-6104-52A6-4E346638E832}"/>
              </a:ext>
            </a:extLst>
          </p:cNvPr>
          <p:cNvSpPr>
            <a:spLocks noGrp="1"/>
          </p:cNvSpPr>
          <p:nvPr>
            <p:ph type="dt" sz="half" idx="10"/>
          </p:nvPr>
        </p:nvSpPr>
        <p:spPr/>
        <p:txBody>
          <a:bodyPr/>
          <a:lstStyle/>
          <a:p>
            <a:fld id="{4AEC61D7-8FE1-4EC5-AC32-A59D450C9019}" type="datetimeFigureOut">
              <a:rPr lang="zh-TW" altLang="en-US" smtClean="0"/>
              <a:t>2022/11/17</a:t>
            </a:fld>
            <a:endParaRPr lang="zh-TW" altLang="en-US"/>
          </a:p>
        </p:txBody>
      </p:sp>
      <p:sp>
        <p:nvSpPr>
          <p:cNvPr id="4" name="頁尾版面配置區 3">
            <a:extLst>
              <a:ext uri="{FF2B5EF4-FFF2-40B4-BE49-F238E27FC236}">
                <a16:creationId xmlns:a16="http://schemas.microsoft.com/office/drawing/2014/main" id="{CC0D79C9-A760-36B4-E467-DD7A2FB32A0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F1ADEE7-AC74-0400-365E-FFEA9D39F382}"/>
              </a:ext>
            </a:extLst>
          </p:cNvPr>
          <p:cNvSpPr>
            <a:spLocks noGrp="1"/>
          </p:cNvSpPr>
          <p:nvPr>
            <p:ph type="sldNum" sz="quarter" idx="12"/>
          </p:nvPr>
        </p:nvSpPr>
        <p:spPr/>
        <p:txBody>
          <a:body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310317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CE1D073-0E51-B051-2E28-02A404F970FB}"/>
              </a:ext>
            </a:extLst>
          </p:cNvPr>
          <p:cNvSpPr>
            <a:spLocks noGrp="1"/>
          </p:cNvSpPr>
          <p:nvPr>
            <p:ph type="dt" sz="half" idx="10"/>
          </p:nvPr>
        </p:nvSpPr>
        <p:spPr/>
        <p:txBody>
          <a:bodyPr/>
          <a:lstStyle/>
          <a:p>
            <a:fld id="{4AEC61D7-8FE1-4EC5-AC32-A59D450C9019}" type="datetimeFigureOut">
              <a:rPr lang="zh-TW" altLang="en-US" smtClean="0"/>
              <a:t>2022/11/17</a:t>
            </a:fld>
            <a:endParaRPr lang="zh-TW" altLang="en-US"/>
          </a:p>
        </p:txBody>
      </p:sp>
      <p:sp>
        <p:nvSpPr>
          <p:cNvPr id="3" name="頁尾版面配置區 2">
            <a:extLst>
              <a:ext uri="{FF2B5EF4-FFF2-40B4-BE49-F238E27FC236}">
                <a16:creationId xmlns:a16="http://schemas.microsoft.com/office/drawing/2014/main" id="{0BCF4E52-5BC2-04C3-C530-D3AF3D01EC6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9DD03EC-3B3C-F512-3939-137B3ED9A3E9}"/>
              </a:ext>
            </a:extLst>
          </p:cNvPr>
          <p:cNvSpPr>
            <a:spLocks noGrp="1"/>
          </p:cNvSpPr>
          <p:nvPr>
            <p:ph type="sldNum" sz="quarter" idx="12"/>
          </p:nvPr>
        </p:nvSpPr>
        <p:spPr/>
        <p:txBody>
          <a:body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4045335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D6EFFB-62D8-1947-EFAA-BB6B059E550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F5AED624-02B1-DE7D-BAE3-B2F6EE162B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B9AEE4-DAB3-6CB9-8284-B2BEF3E8F2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F908E4D-BDC8-1482-3B49-267776DE7347}"/>
              </a:ext>
            </a:extLst>
          </p:cNvPr>
          <p:cNvSpPr>
            <a:spLocks noGrp="1"/>
          </p:cNvSpPr>
          <p:nvPr>
            <p:ph type="dt" sz="half" idx="10"/>
          </p:nvPr>
        </p:nvSpPr>
        <p:spPr/>
        <p:txBody>
          <a:bodyPr/>
          <a:lstStyle/>
          <a:p>
            <a:fld id="{4AEC61D7-8FE1-4EC5-AC32-A59D450C9019}" type="datetimeFigureOut">
              <a:rPr lang="zh-TW" altLang="en-US" smtClean="0"/>
              <a:t>2022/11/17</a:t>
            </a:fld>
            <a:endParaRPr lang="zh-TW" altLang="en-US"/>
          </a:p>
        </p:txBody>
      </p:sp>
      <p:sp>
        <p:nvSpPr>
          <p:cNvPr id="6" name="頁尾版面配置區 5">
            <a:extLst>
              <a:ext uri="{FF2B5EF4-FFF2-40B4-BE49-F238E27FC236}">
                <a16:creationId xmlns:a16="http://schemas.microsoft.com/office/drawing/2014/main" id="{A65897B6-3E65-80B0-8A77-94E65A53083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757E694-C734-8F01-F55F-59C7FA179A00}"/>
              </a:ext>
            </a:extLst>
          </p:cNvPr>
          <p:cNvSpPr>
            <a:spLocks noGrp="1"/>
          </p:cNvSpPr>
          <p:nvPr>
            <p:ph type="sldNum" sz="quarter" idx="12"/>
          </p:nvPr>
        </p:nvSpPr>
        <p:spPr/>
        <p:txBody>
          <a:body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3054762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FDA38-9B01-888D-F0FF-048B0698345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D4E016D-176E-576C-4E4A-17F1C5F82F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5E76BBE-257A-C5AC-CC9E-FF6F98973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887590B-5585-0CB1-479B-584536EF9EEB}"/>
              </a:ext>
            </a:extLst>
          </p:cNvPr>
          <p:cNvSpPr>
            <a:spLocks noGrp="1"/>
          </p:cNvSpPr>
          <p:nvPr>
            <p:ph type="dt" sz="half" idx="10"/>
          </p:nvPr>
        </p:nvSpPr>
        <p:spPr/>
        <p:txBody>
          <a:bodyPr/>
          <a:lstStyle/>
          <a:p>
            <a:fld id="{4AEC61D7-8FE1-4EC5-AC32-A59D450C9019}" type="datetimeFigureOut">
              <a:rPr lang="zh-TW" altLang="en-US" smtClean="0"/>
              <a:t>2022/11/17</a:t>
            </a:fld>
            <a:endParaRPr lang="zh-TW" altLang="en-US"/>
          </a:p>
        </p:txBody>
      </p:sp>
      <p:sp>
        <p:nvSpPr>
          <p:cNvPr id="6" name="頁尾版面配置區 5">
            <a:extLst>
              <a:ext uri="{FF2B5EF4-FFF2-40B4-BE49-F238E27FC236}">
                <a16:creationId xmlns:a16="http://schemas.microsoft.com/office/drawing/2014/main" id="{5A944EDE-1F76-2EF2-B212-02F44A2C8D1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32F15F2-B024-5AD6-CBF8-7495EC3CEA72}"/>
              </a:ext>
            </a:extLst>
          </p:cNvPr>
          <p:cNvSpPr>
            <a:spLocks noGrp="1"/>
          </p:cNvSpPr>
          <p:nvPr>
            <p:ph type="sldNum" sz="quarter" idx="12"/>
          </p:nvPr>
        </p:nvSpPr>
        <p:spPr/>
        <p:txBody>
          <a:body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1073976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06D604-1A49-0548-B36A-5C99C296BC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819395B-3F24-55F9-A1BC-91064F1803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0BBBA13-EBF6-8833-E1F4-BA4027965B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EC61D7-8FE1-4EC5-AC32-A59D450C9019}"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A2B65297-BC5D-8268-C85E-47EDF1C46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14B5B87-B869-D6C4-C6EF-243ECC879E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DEE061-C86D-4182-853C-AA7C3AACCBA8}" type="slidenum">
              <a:rPr lang="zh-TW" altLang="en-US" smtClean="0"/>
              <a:t>‹#›</a:t>
            </a:fld>
            <a:endParaRPr lang="zh-TW" altLang="en-US"/>
          </a:p>
        </p:txBody>
      </p:sp>
    </p:spTree>
    <p:extLst>
      <p:ext uri="{BB962C8B-B14F-4D97-AF65-F5344CB8AC3E}">
        <p14:creationId xmlns:p14="http://schemas.microsoft.com/office/powerpoint/2010/main" val="2366283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1/relationships/webextension" Target="../webextensions/webextension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1/relationships/webextension" Target="../webextensions/webextension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1/relationships/webextension" Target="../webextensions/webextension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1/relationships/webextension" Target="../webextensions/webextension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1/relationships/webextension" Target="../webextensions/webextension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DFD2E600-B49A-8C43-C443-794140D1494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92"/>
                    </a14:imgEffect>
                    <a14:imgEffect>
                      <a14:saturation sat="50000"/>
                    </a14:imgEffect>
                    <a14:imgEffect>
                      <a14:brightnessContrast bright="33000" contrast="-9000"/>
                    </a14:imgEffect>
                  </a14:imgLayer>
                </a14:imgProps>
              </a:ext>
              <a:ext uri="{28A0092B-C50C-407E-A947-70E740481C1C}">
                <a14:useLocalDpi xmlns:a14="http://schemas.microsoft.com/office/drawing/2010/main" val="0"/>
              </a:ext>
            </a:extLst>
          </a:blip>
          <a:srcRect t="12974" r="2225" b="4666"/>
          <a:stretch/>
        </p:blipFill>
        <p:spPr>
          <a:xfrm>
            <a:off x="1" y="0"/>
            <a:ext cx="12192000" cy="6858000"/>
          </a:xfrm>
          <a:prstGeom prst="rect">
            <a:avLst/>
          </a:prstGeom>
          <a:blipFill>
            <a:blip r:embed="rId4"/>
            <a:stretch>
              <a:fillRect l="-84233" t="-27382" r="-19595" b="-39292"/>
            </a:stretch>
          </a:blipFill>
        </p:spPr>
      </p:pic>
      <p:sp>
        <p:nvSpPr>
          <p:cNvPr id="54" name="矩形 53">
            <a:extLst>
              <a:ext uri="{FF2B5EF4-FFF2-40B4-BE49-F238E27FC236}">
                <a16:creationId xmlns:a16="http://schemas.microsoft.com/office/drawing/2014/main" id="{F1D16078-9B47-B7CB-DEE3-CED8CE7A6B76}"/>
              </a:ext>
            </a:extLst>
          </p:cNvPr>
          <p:cNvSpPr/>
          <p:nvPr/>
        </p:nvSpPr>
        <p:spPr>
          <a:xfrm>
            <a:off x="0" y="-1"/>
            <a:ext cx="12192000" cy="6858000"/>
          </a:xfrm>
          <a:prstGeom prst="rect">
            <a:avLst/>
          </a:prstGeom>
          <a:gradFill flip="none" rotWithShape="1">
            <a:gsLst>
              <a:gs pos="52000">
                <a:srgbClr val="4E4E4E">
                  <a:alpha val="82000"/>
                </a:srgbClr>
              </a:gs>
              <a:gs pos="80000">
                <a:schemeClr val="tx1">
                  <a:alpha val="88000"/>
                </a:schemeClr>
              </a:gs>
              <a:gs pos="3000">
                <a:schemeClr val="bg1">
                  <a:alpha val="0"/>
                </a:schemeClr>
              </a:gs>
            </a:gsLst>
            <a:lin ang="108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41" name="手繪多邊形: 圖案 40">
            <a:extLst>
              <a:ext uri="{FF2B5EF4-FFF2-40B4-BE49-F238E27FC236}">
                <a16:creationId xmlns:a16="http://schemas.microsoft.com/office/drawing/2014/main" id="{BCEC481D-71E0-25B4-E768-50FFC612A50A}"/>
              </a:ext>
            </a:extLst>
          </p:cNvPr>
          <p:cNvSpPr>
            <a:spLocks/>
          </p:cNvSpPr>
          <p:nvPr/>
        </p:nvSpPr>
        <p:spPr>
          <a:xfrm>
            <a:off x="0" y="0"/>
            <a:ext cx="12192000" cy="6858000"/>
          </a:xfrm>
          <a:custGeom>
            <a:avLst/>
            <a:gdLst>
              <a:gd name="connsiteX0" fmla="*/ 6794830 w 12192000"/>
              <a:gd name="connsiteY0" fmla="*/ 3428999 h 6858000"/>
              <a:gd name="connsiteX1" fmla="*/ 6794830 w 12192000"/>
              <a:gd name="connsiteY1" fmla="*/ 4381500 h 6858000"/>
              <a:gd name="connsiteX2" fmla="*/ 11214430 w 12192000"/>
              <a:gd name="connsiteY2" fmla="*/ 4381500 h 6858000"/>
              <a:gd name="connsiteX3" fmla="*/ 11214430 w 12192000"/>
              <a:gd name="connsiteY3" fmla="*/ 3428999 h 6858000"/>
              <a:gd name="connsiteX4" fmla="*/ 8029575 w 12192000"/>
              <a:gd name="connsiteY4" fmla="*/ 2214561 h 6858000"/>
              <a:gd name="connsiteX5" fmla="*/ 8029575 w 12192000"/>
              <a:gd name="connsiteY5" fmla="*/ 3271836 h 6858000"/>
              <a:gd name="connsiteX6" fmla="*/ 11608460 w 12192000"/>
              <a:gd name="connsiteY6" fmla="*/ 3271836 h 6858000"/>
              <a:gd name="connsiteX7" fmla="*/ 11608460 w 12192000"/>
              <a:gd name="connsiteY7" fmla="*/ 2214561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6794830" y="3428999"/>
                </a:moveTo>
                <a:lnTo>
                  <a:pt x="6794830" y="4381500"/>
                </a:lnTo>
                <a:lnTo>
                  <a:pt x="11214430" y="4381500"/>
                </a:lnTo>
                <a:lnTo>
                  <a:pt x="11214430" y="3428999"/>
                </a:lnTo>
                <a:close/>
                <a:moveTo>
                  <a:pt x="8029575" y="2214561"/>
                </a:moveTo>
                <a:lnTo>
                  <a:pt x="8029575" y="3271836"/>
                </a:lnTo>
                <a:lnTo>
                  <a:pt x="11608460" y="3271836"/>
                </a:lnTo>
                <a:lnTo>
                  <a:pt x="11608460" y="2214561"/>
                </a:lnTo>
                <a:close/>
                <a:moveTo>
                  <a:pt x="0" y="0"/>
                </a:moveTo>
                <a:lnTo>
                  <a:pt x="12192000" y="0"/>
                </a:lnTo>
                <a:lnTo>
                  <a:pt x="12192000" y="6858000"/>
                </a:lnTo>
                <a:lnTo>
                  <a:pt x="0" y="6858000"/>
                </a:lnTo>
                <a:close/>
              </a:path>
            </a:pathLst>
          </a:custGeom>
          <a:solidFill>
            <a:schemeClr val="dk1">
              <a:alpha val="8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zh-TW" altLang="en-US" dirty="0"/>
          </a:p>
        </p:txBody>
      </p:sp>
      <p:sp>
        <p:nvSpPr>
          <p:cNvPr id="3" name="副標題 2">
            <a:extLst>
              <a:ext uri="{FF2B5EF4-FFF2-40B4-BE49-F238E27FC236}">
                <a16:creationId xmlns:a16="http://schemas.microsoft.com/office/drawing/2014/main" id="{F3772C39-C9D4-440D-47D1-1A15E311FE60}"/>
              </a:ext>
            </a:extLst>
          </p:cNvPr>
          <p:cNvSpPr>
            <a:spLocks noGrp="1"/>
          </p:cNvSpPr>
          <p:nvPr>
            <p:ph type="subTitle" idx="1"/>
          </p:nvPr>
        </p:nvSpPr>
        <p:spPr>
          <a:xfrm>
            <a:off x="1449680" y="5111741"/>
            <a:ext cx="1848929" cy="1655762"/>
          </a:xfrm>
        </p:spPr>
        <p:txBody>
          <a:bodyPr/>
          <a:lstStyle/>
          <a:p>
            <a:r>
              <a:rPr lang="zh-TW" altLang="en-US" sz="2000" b="1" dirty="0">
                <a:latin typeface="微軟正黑體" panose="020B0604030504040204" pitchFamily="34" charset="-120"/>
                <a:ea typeface="微軟正黑體" panose="020B0604030504040204" pitchFamily="34" charset="-120"/>
              </a:rPr>
              <a:t>張育成</a:t>
            </a:r>
            <a:endParaRPr lang="en-US" altLang="zh-TW" sz="2000" b="1"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賴佩妤</a:t>
            </a:r>
            <a:endParaRPr lang="en-US" altLang="zh-TW" sz="2000" b="1"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林正翌</a:t>
            </a:r>
          </a:p>
        </p:txBody>
      </p:sp>
      <p:sp>
        <p:nvSpPr>
          <p:cNvPr id="42" name="文字方塊 41">
            <a:extLst>
              <a:ext uri="{FF2B5EF4-FFF2-40B4-BE49-F238E27FC236}">
                <a16:creationId xmlns:a16="http://schemas.microsoft.com/office/drawing/2014/main" id="{085BFF96-AA5F-23C8-BAE2-C8F8EFE0FF59}"/>
              </a:ext>
            </a:extLst>
          </p:cNvPr>
          <p:cNvSpPr txBox="1"/>
          <p:nvPr/>
        </p:nvSpPr>
        <p:spPr>
          <a:xfrm>
            <a:off x="193666" y="970801"/>
            <a:ext cx="7315200" cy="3416320"/>
          </a:xfrm>
          <a:prstGeom prst="rect">
            <a:avLst/>
          </a:prstGeom>
          <a:noFill/>
        </p:spPr>
        <p:txBody>
          <a:bodyPr wrap="square" rtlCol="0">
            <a:spAutoFit/>
          </a:bodyPr>
          <a:lstStyle/>
          <a:p>
            <a:r>
              <a:rPr lang="zh-TW" altLang="en-US" sz="6600" b="1" dirty="0">
                <a:solidFill>
                  <a:schemeClr val="bg1"/>
                </a:solidFill>
                <a:latin typeface="微軟正黑體" panose="020B0604030504040204" pitchFamily="34" charset="-120"/>
                <a:ea typeface="微軟正黑體" panose="020B0604030504040204" pitchFamily="34" charset="-120"/>
              </a:rPr>
              <a:t>節慶行銷</a:t>
            </a:r>
            <a:br>
              <a:rPr lang="en-US" altLang="zh-TW" sz="6600" b="1" dirty="0">
                <a:solidFill>
                  <a:schemeClr val="bg1"/>
                </a:solidFill>
                <a:latin typeface="微軟正黑體" panose="020B0604030504040204" pitchFamily="34" charset="-120"/>
                <a:ea typeface="微軟正黑體" panose="020B0604030504040204" pitchFamily="34" charset="-120"/>
              </a:rPr>
            </a:br>
            <a:r>
              <a:rPr lang="zh-TW" altLang="en-US" sz="6600" b="1" dirty="0">
                <a:solidFill>
                  <a:schemeClr val="bg1"/>
                </a:solidFill>
                <a:latin typeface="微軟正黑體" panose="020B0604030504040204" pitchFamily="34" charset="-120"/>
                <a:ea typeface="微軟正黑體" panose="020B0604030504040204" pitchFamily="34" charset="-120"/>
              </a:rPr>
              <a:t>城市意象與顧客滿意度之研究</a:t>
            </a:r>
            <a:br>
              <a:rPr lang="en-US" altLang="zh-TW" sz="6600" b="1" dirty="0">
                <a:solidFill>
                  <a:schemeClr val="bg1"/>
                </a:solidFill>
                <a:latin typeface="微軟正黑體" panose="020B0604030504040204" pitchFamily="34" charset="-120"/>
                <a:ea typeface="微軟正黑體" panose="020B0604030504040204" pitchFamily="34" charset="-120"/>
              </a:rPr>
            </a:br>
            <a:endParaRPr lang="zh-TW" altLang="en-US" dirty="0"/>
          </a:p>
        </p:txBody>
      </p:sp>
      <p:sp>
        <p:nvSpPr>
          <p:cNvPr id="44" name="文字方塊 43">
            <a:extLst>
              <a:ext uri="{FF2B5EF4-FFF2-40B4-BE49-F238E27FC236}">
                <a16:creationId xmlns:a16="http://schemas.microsoft.com/office/drawing/2014/main" id="{A4F41E37-5EFA-E7B9-D671-CEE31E4C2140}"/>
              </a:ext>
            </a:extLst>
          </p:cNvPr>
          <p:cNvSpPr txBox="1"/>
          <p:nvPr/>
        </p:nvSpPr>
        <p:spPr>
          <a:xfrm>
            <a:off x="193665" y="4107761"/>
            <a:ext cx="6219824" cy="369332"/>
          </a:xfrm>
          <a:prstGeom prst="rect">
            <a:avLst/>
          </a:prstGeom>
          <a:noFill/>
        </p:spPr>
        <p:txBody>
          <a:bodyPr wrap="square">
            <a:spAutoFit/>
          </a:bodyPr>
          <a:lstStyle/>
          <a:p>
            <a:r>
              <a:rPr lang="zh-TW" altLang="en-US" sz="1800" b="1" dirty="0">
                <a:solidFill>
                  <a:schemeClr val="bg1"/>
                </a:solidFill>
                <a:latin typeface="微軟正黑體" panose="020B0604030504040204" pitchFamily="34" charset="-120"/>
                <a:ea typeface="微軟正黑體" panose="020B0604030504040204" pitchFamily="34" charset="-120"/>
              </a:rPr>
              <a:t>以板橋新北耶誕城為例</a:t>
            </a:r>
            <a:endParaRPr lang="zh-TW" altLang="en-US" dirty="0"/>
          </a:p>
        </p:txBody>
      </p:sp>
      <p:sp>
        <p:nvSpPr>
          <p:cNvPr id="55" name="橢圓 54">
            <a:extLst>
              <a:ext uri="{FF2B5EF4-FFF2-40B4-BE49-F238E27FC236}">
                <a16:creationId xmlns:a16="http://schemas.microsoft.com/office/drawing/2014/main" id="{87A3C355-334D-58CD-8833-FA1CD80451B1}"/>
              </a:ext>
            </a:extLst>
          </p:cNvPr>
          <p:cNvSpPr/>
          <p:nvPr/>
        </p:nvSpPr>
        <p:spPr>
          <a:xfrm>
            <a:off x="2438731" y="5013319"/>
            <a:ext cx="1249704" cy="1249704"/>
          </a:xfrm>
          <a:prstGeom prst="ellips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FCBCDE72-3BF2-B789-76CE-5F6923F96506}"/>
              </a:ext>
            </a:extLst>
          </p:cNvPr>
          <p:cNvSpPr/>
          <p:nvPr/>
        </p:nvSpPr>
        <p:spPr>
          <a:xfrm>
            <a:off x="2336469" y="4958185"/>
            <a:ext cx="1249704" cy="1249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EDDD05C2-F99E-4AAE-9192-C9A4771E1BAF}"/>
              </a:ext>
            </a:extLst>
          </p:cNvPr>
          <p:cNvSpPr/>
          <p:nvPr/>
        </p:nvSpPr>
        <p:spPr>
          <a:xfrm>
            <a:off x="662639" y="4982728"/>
            <a:ext cx="1249704" cy="1249704"/>
          </a:xfrm>
          <a:prstGeom prst="ellips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49727A36-D83A-8636-3D57-B15BFA0A41B9}"/>
              </a:ext>
            </a:extLst>
          </p:cNvPr>
          <p:cNvSpPr/>
          <p:nvPr/>
        </p:nvSpPr>
        <p:spPr>
          <a:xfrm>
            <a:off x="560377" y="4927594"/>
            <a:ext cx="1249704" cy="1249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1DDEF59D-BB9C-D4E3-1053-07E8361B6000}"/>
              </a:ext>
            </a:extLst>
          </p:cNvPr>
          <p:cNvSpPr/>
          <p:nvPr/>
        </p:nvSpPr>
        <p:spPr>
          <a:xfrm>
            <a:off x="4194503" y="5028815"/>
            <a:ext cx="1249704" cy="1249704"/>
          </a:xfrm>
          <a:prstGeom prst="ellips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0" name="圖片 49" descr="一張含有 個人, 小男孩, 室內, 擺姿勢 的圖片&#10;&#10;自動產生的描述">
            <a:extLst>
              <a:ext uri="{FF2B5EF4-FFF2-40B4-BE49-F238E27FC236}">
                <a16:creationId xmlns:a16="http://schemas.microsoft.com/office/drawing/2014/main" id="{D6ACE788-AF13-A07C-18EA-7F3936374B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6360" y="4958185"/>
            <a:ext cx="1249704" cy="1249704"/>
          </a:xfrm>
          <a:prstGeom prst="ellipse">
            <a:avLst/>
          </a:prstGeom>
        </p:spPr>
      </p:pic>
      <p:grpSp>
        <p:nvGrpSpPr>
          <p:cNvPr id="62" name="群組 61">
            <a:extLst>
              <a:ext uri="{FF2B5EF4-FFF2-40B4-BE49-F238E27FC236}">
                <a16:creationId xmlns:a16="http://schemas.microsoft.com/office/drawing/2014/main" id="{FF6FA95C-9CE9-AC0F-23A1-BE1B4F27DA6B}"/>
              </a:ext>
            </a:extLst>
          </p:cNvPr>
          <p:cNvGrpSpPr/>
          <p:nvPr/>
        </p:nvGrpSpPr>
        <p:grpSpPr>
          <a:xfrm>
            <a:off x="4575731" y="5907930"/>
            <a:ext cx="1083389" cy="430046"/>
            <a:chOff x="4342051" y="5532009"/>
            <a:chExt cx="1228263" cy="487553"/>
          </a:xfrm>
        </p:grpSpPr>
        <p:sp>
          <p:nvSpPr>
            <p:cNvPr id="61" name="矩形: 剪去並圓角化單一角落 60">
              <a:extLst>
                <a:ext uri="{FF2B5EF4-FFF2-40B4-BE49-F238E27FC236}">
                  <a16:creationId xmlns:a16="http://schemas.microsoft.com/office/drawing/2014/main" id="{71043502-F408-79DB-A2A9-459A233C1EDB}"/>
                </a:ext>
              </a:extLst>
            </p:cNvPr>
            <p:cNvSpPr/>
            <p:nvPr/>
          </p:nvSpPr>
          <p:spPr>
            <a:xfrm>
              <a:off x="4453811" y="5622959"/>
              <a:ext cx="1116503" cy="396603"/>
            </a:xfrm>
            <a:prstGeom prst="snipRoundRect">
              <a:avLst>
                <a:gd name="adj1" fmla="val 42867"/>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60" name="矩形: 剪去並圓角化單一角落 59">
              <a:extLst>
                <a:ext uri="{FF2B5EF4-FFF2-40B4-BE49-F238E27FC236}">
                  <a16:creationId xmlns:a16="http://schemas.microsoft.com/office/drawing/2014/main" id="{A3236C2B-81C6-AEC0-B6C5-662C36CAF983}"/>
                </a:ext>
              </a:extLst>
            </p:cNvPr>
            <p:cNvSpPr/>
            <p:nvPr/>
          </p:nvSpPr>
          <p:spPr>
            <a:xfrm>
              <a:off x="4342051" y="5532009"/>
              <a:ext cx="1116503" cy="436263"/>
            </a:xfrm>
            <a:prstGeom prst="snipRoundRect">
              <a:avLst>
                <a:gd name="adj1" fmla="val 42867"/>
                <a:gd name="adj2" fmla="val 0"/>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r>
                <a:rPr lang="zh-TW" altLang="en-US" sz="1600" b="1" dirty="0">
                  <a:latin typeface="微軟正黑體" panose="020B0604030504040204" pitchFamily="34" charset="-120"/>
                  <a:ea typeface="微軟正黑體" panose="020B0604030504040204" pitchFamily="34" charset="-120"/>
                </a:rPr>
                <a:t>林正翌</a:t>
              </a:r>
            </a:p>
          </p:txBody>
        </p:sp>
      </p:grpSp>
      <p:pic>
        <p:nvPicPr>
          <p:cNvPr id="1026" name="Picture 2" descr="可能是 1 人和戶外的圖像">
            <a:extLst>
              <a:ext uri="{FF2B5EF4-FFF2-40B4-BE49-F238E27FC236}">
                <a16:creationId xmlns:a16="http://schemas.microsoft.com/office/drawing/2014/main" id="{A44EE230-943B-984D-D4B3-DE799F6C2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5233" y="4956844"/>
            <a:ext cx="1260939" cy="1260939"/>
          </a:xfrm>
          <a:prstGeom prst="ellipse">
            <a:avLst/>
          </a:prstGeom>
          <a:noFill/>
          <a:extLst>
            <a:ext uri="{909E8E84-426E-40DD-AFC4-6F175D3DCCD1}">
              <a14:hiddenFill xmlns:a14="http://schemas.microsoft.com/office/drawing/2010/main">
                <a:solidFill>
                  <a:srgbClr val="FFFFFF"/>
                </a:solidFill>
              </a14:hiddenFill>
            </a:ext>
          </a:extLst>
        </p:spPr>
      </p:pic>
      <p:grpSp>
        <p:nvGrpSpPr>
          <p:cNvPr id="64" name="群組 63">
            <a:extLst>
              <a:ext uri="{FF2B5EF4-FFF2-40B4-BE49-F238E27FC236}">
                <a16:creationId xmlns:a16="http://schemas.microsoft.com/office/drawing/2014/main" id="{E702F631-3E36-0E1D-6570-D081BB036C1C}"/>
              </a:ext>
            </a:extLst>
          </p:cNvPr>
          <p:cNvGrpSpPr/>
          <p:nvPr/>
        </p:nvGrpSpPr>
        <p:grpSpPr>
          <a:xfrm>
            <a:off x="2767877" y="5906874"/>
            <a:ext cx="1083389" cy="430046"/>
            <a:chOff x="4342051" y="5532009"/>
            <a:chExt cx="1228263" cy="487553"/>
          </a:xfrm>
        </p:grpSpPr>
        <p:sp>
          <p:nvSpPr>
            <p:cNvPr id="65" name="矩形: 剪去並圓角化單一角落 64">
              <a:extLst>
                <a:ext uri="{FF2B5EF4-FFF2-40B4-BE49-F238E27FC236}">
                  <a16:creationId xmlns:a16="http://schemas.microsoft.com/office/drawing/2014/main" id="{904D9351-3CFA-94DD-F867-621F5BEE20B7}"/>
                </a:ext>
              </a:extLst>
            </p:cNvPr>
            <p:cNvSpPr/>
            <p:nvPr/>
          </p:nvSpPr>
          <p:spPr>
            <a:xfrm>
              <a:off x="4453811" y="5622959"/>
              <a:ext cx="1116503" cy="396603"/>
            </a:xfrm>
            <a:prstGeom prst="snipRoundRect">
              <a:avLst>
                <a:gd name="adj1" fmla="val 42867"/>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66" name="矩形: 剪去並圓角化單一角落 65">
              <a:extLst>
                <a:ext uri="{FF2B5EF4-FFF2-40B4-BE49-F238E27FC236}">
                  <a16:creationId xmlns:a16="http://schemas.microsoft.com/office/drawing/2014/main" id="{9E72F6C6-3667-DCA5-0AB9-5568AF005729}"/>
                </a:ext>
              </a:extLst>
            </p:cNvPr>
            <p:cNvSpPr/>
            <p:nvPr/>
          </p:nvSpPr>
          <p:spPr>
            <a:xfrm>
              <a:off x="4342051" y="5532009"/>
              <a:ext cx="1116503" cy="436263"/>
            </a:xfrm>
            <a:prstGeom prst="snipRoundRect">
              <a:avLst>
                <a:gd name="adj1" fmla="val 42867"/>
                <a:gd name="adj2" fmla="val 0"/>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r>
                <a:rPr lang="zh-TW" altLang="en-US" sz="1600" b="1" dirty="0">
                  <a:latin typeface="微軟正黑體" panose="020B0604030504040204" pitchFamily="34" charset="-120"/>
                  <a:ea typeface="微軟正黑體" panose="020B0604030504040204" pitchFamily="34" charset="-120"/>
                </a:rPr>
                <a:t>賴佩瑜</a:t>
              </a:r>
            </a:p>
          </p:txBody>
        </p:sp>
      </p:grpSp>
      <p:pic>
        <p:nvPicPr>
          <p:cNvPr id="1028" name="Picture 4" descr="可能是 1 人和站立的圖像">
            <a:extLst>
              <a:ext uri="{FF2B5EF4-FFF2-40B4-BE49-F238E27FC236}">
                <a16:creationId xmlns:a16="http://schemas.microsoft.com/office/drawing/2014/main" id="{5233A576-8D53-9D83-3CA2-CC05DD0A1FA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815" r="1342" b="51744"/>
          <a:stretch/>
        </p:blipFill>
        <p:spPr bwMode="auto">
          <a:xfrm>
            <a:off x="549058" y="4923870"/>
            <a:ext cx="1257224" cy="1257224"/>
          </a:xfrm>
          <a:prstGeom prst="ellipse">
            <a:avLst/>
          </a:prstGeom>
          <a:noFill/>
          <a:extLst>
            <a:ext uri="{909E8E84-426E-40DD-AFC4-6F175D3DCCD1}">
              <a14:hiddenFill xmlns:a14="http://schemas.microsoft.com/office/drawing/2010/main">
                <a:solidFill>
                  <a:srgbClr val="FFFFFF"/>
                </a:solidFill>
              </a14:hiddenFill>
            </a:ext>
          </a:extLst>
        </p:spPr>
      </p:pic>
      <p:grpSp>
        <p:nvGrpSpPr>
          <p:cNvPr id="67" name="群組 66">
            <a:extLst>
              <a:ext uri="{FF2B5EF4-FFF2-40B4-BE49-F238E27FC236}">
                <a16:creationId xmlns:a16="http://schemas.microsoft.com/office/drawing/2014/main" id="{FB7FE5E3-BA8E-CA98-570C-75724359BE5B}"/>
              </a:ext>
            </a:extLst>
          </p:cNvPr>
          <p:cNvGrpSpPr/>
          <p:nvPr/>
        </p:nvGrpSpPr>
        <p:grpSpPr>
          <a:xfrm>
            <a:off x="925820" y="5900808"/>
            <a:ext cx="1083389" cy="430046"/>
            <a:chOff x="4342051" y="5532009"/>
            <a:chExt cx="1228263" cy="487553"/>
          </a:xfrm>
        </p:grpSpPr>
        <p:sp>
          <p:nvSpPr>
            <p:cNvPr id="68" name="矩形: 剪去並圓角化單一角落 67">
              <a:extLst>
                <a:ext uri="{FF2B5EF4-FFF2-40B4-BE49-F238E27FC236}">
                  <a16:creationId xmlns:a16="http://schemas.microsoft.com/office/drawing/2014/main" id="{27B015C8-B4D4-98EF-59A1-570318ED0A98}"/>
                </a:ext>
              </a:extLst>
            </p:cNvPr>
            <p:cNvSpPr/>
            <p:nvPr/>
          </p:nvSpPr>
          <p:spPr>
            <a:xfrm>
              <a:off x="4453811" y="5622959"/>
              <a:ext cx="1116503" cy="396603"/>
            </a:xfrm>
            <a:prstGeom prst="snipRoundRect">
              <a:avLst>
                <a:gd name="adj1" fmla="val 42867"/>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69" name="矩形: 剪去並圓角化單一角落 68">
              <a:extLst>
                <a:ext uri="{FF2B5EF4-FFF2-40B4-BE49-F238E27FC236}">
                  <a16:creationId xmlns:a16="http://schemas.microsoft.com/office/drawing/2014/main" id="{16BFE78C-BB53-5FA2-46E1-59BB9E310D11}"/>
                </a:ext>
              </a:extLst>
            </p:cNvPr>
            <p:cNvSpPr/>
            <p:nvPr/>
          </p:nvSpPr>
          <p:spPr>
            <a:xfrm>
              <a:off x="4342051" y="5532009"/>
              <a:ext cx="1116503" cy="436263"/>
            </a:xfrm>
            <a:prstGeom prst="snipRoundRect">
              <a:avLst>
                <a:gd name="adj1" fmla="val 42867"/>
                <a:gd name="adj2" fmla="val 0"/>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r>
                <a:rPr lang="zh-TW" altLang="en-US" sz="1600" b="1" dirty="0">
                  <a:latin typeface="微軟正黑體" panose="020B0604030504040204" pitchFamily="34" charset="-120"/>
                  <a:ea typeface="微軟正黑體" panose="020B0604030504040204" pitchFamily="34" charset="-120"/>
                </a:rPr>
                <a:t>張育誠</a:t>
              </a:r>
            </a:p>
          </p:txBody>
        </p:sp>
      </p:grpSp>
    </p:spTree>
    <p:extLst>
      <p:ext uri="{BB962C8B-B14F-4D97-AF65-F5344CB8AC3E}">
        <p14:creationId xmlns:p14="http://schemas.microsoft.com/office/powerpoint/2010/main" val="2936146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E9BD7F-149D-BFDD-A577-EC0EE454E9EC}"/>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a:extLst>
              <a:ext uri="{FF2B5EF4-FFF2-40B4-BE49-F238E27FC236}">
                <a16:creationId xmlns:a16="http://schemas.microsoft.com/office/drawing/2014/main" id="{A0D6A29D-0950-C128-E44F-36EC0C6C89B1}"/>
              </a:ext>
            </a:extLst>
          </p:cNvPr>
          <p:cNvSpPr txBox="1"/>
          <p:nvPr/>
        </p:nvSpPr>
        <p:spPr>
          <a:xfrm>
            <a:off x="5734004" y="223083"/>
            <a:ext cx="890913" cy="1446550"/>
          </a:xfrm>
          <a:prstGeom prst="rect">
            <a:avLst/>
          </a:prstGeom>
          <a:noFill/>
        </p:spPr>
        <p:txBody>
          <a:bodyPr wrap="square" rtlCol="0">
            <a:spAutoFit/>
          </a:bodyPr>
          <a:lstStyle/>
          <a:p>
            <a:r>
              <a:rPr lang="zh-TW" altLang="en-US" sz="4400" b="1" dirty="0">
                <a:solidFill>
                  <a:schemeClr val="bg1"/>
                </a:solidFill>
                <a:latin typeface="微軟正黑體" panose="020B0604030504040204" pitchFamily="34" charset="-120"/>
                <a:ea typeface="微軟正黑體" panose="020B0604030504040204" pitchFamily="34" charset="-120"/>
              </a:rPr>
              <a:t>引言</a:t>
            </a:r>
          </a:p>
        </p:txBody>
      </p:sp>
      <p:sp>
        <p:nvSpPr>
          <p:cNvPr id="10" name="矩形: 圓角 9">
            <a:extLst>
              <a:ext uri="{FF2B5EF4-FFF2-40B4-BE49-F238E27FC236}">
                <a16:creationId xmlns:a16="http://schemas.microsoft.com/office/drawing/2014/main" id="{B8B7AA2B-F044-AF6B-8A57-45729FF969EE}"/>
              </a:ext>
            </a:extLst>
          </p:cNvPr>
          <p:cNvSpPr/>
          <p:nvPr/>
        </p:nvSpPr>
        <p:spPr>
          <a:xfrm>
            <a:off x="1144075" y="2070842"/>
            <a:ext cx="10527972" cy="2133601"/>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1149ED28-2373-75C2-E697-C8F97EABB976}"/>
              </a:ext>
            </a:extLst>
          </p:cNvPr>
          <p:cNvSpPr txBox="1"/>
          <p:nvPr/>
        </p:nvSpPr>
        <p:spPr>
          <a:xfrm>
            <a:off x="1344706" y="2217489"/>
            <a:ext cx="10043878" cy="1668790"/>
          </a:xfrm>
          <a:prstGeom prst="rect">
            <a:avLst/>
          </a:prstGeom>
          <a:noFill/>
        </p:spPr>
        <p:txBody>
          <a:bodyPr wrap="square" rtlCol="0">
            <a:spAutoFit/>
          </a:bodyPr>
          <a:lstStyle/>
          <a:p>
            <a:pPr>
              <a:lnSpc>
                <a:spcPct val="200000"/>
              </a:lnSpc>
            </a:pPr>
            <a:r>
              <a:rPr lang="zh-TW" altLang="en-US" b="1" dirty="0">
                <a:solidFill>
                  <a:schemeClr val="bg1"/>
                </a:solidFill>
                <a:latin typeface="微軟正黑體" panose="020B0604030504040204" pitchFamily="34" charset="-120"/>
                <a:ea typeface="微軟正黑體" panose="020B0604030504040204" pitchFamily="34" charset="-120"/>
              </a:rPr>
              <a:t>新北耶誕城舉辦從</a:t>
            </a:r>
            <a:r>
              <a:rPr lang="en-US" altLang="zh-TW" b="1" dirty="0">
                <a:solidFill>
                  <a:schemeClr val="bg1"/>
                </a:solidFill>
                <a:latin typeface="微軟正黑體" panose="020B0604030504040204" pitchFamily="34" charset="-120"/>
                <a:ea typeface="微軟正黑體" panose="020B0604030504040204" pitchFamily="34" charset="-120"/>
              </a:rPr>
              <a:t>2011</a:t>
            </a:r>
            <a:r>
              <a:rPr lang="zh-TW" altLang="en-US" b="1" dirty="0">
                <a:solidFill>
                  <a:schemeClr val="bg1"/>
                </a:solidFill>
                <a:latin typeface="微軟正黑體" panose="020B0604030504040204" pitchFamily="34" charset="-120"/>
                <a:ea typeface="微軟正黑體" panose="020B0604030504040204" pitchFamily="34" charset="-120"/>
              </a:rPr>
              <a:t>年舉辦至今，形成新北市特定時節的標誌性活動。</a:t>
            </a:r>
            <a:r>
              <a:rPr lang="en-US" altLang="zh-TW" b="1" dirty="0">
                <a:solidFill>
                  <a:schemeClr val="bg1"/>
                </a:solidFill>
                <a:latin typeface="微軟正黑體" panose="020B0604030504040204" pitchFamily="34" charset="-120"/>
                <a:ea typeface="微軟正黑體" panose="020B0604030504040204" pitchFamily="34" charset="-120"/>
              </a:rPr>
              <a:t>2020</a:t>
            </a:r>
            <a:r>
              <a:rPr lang="zh-TW" altLang="en-US" b="1" dirty="0">
                <a:solidFill>
                  <a:schemeClr val="bg1"/>
                </a:solidFill>
                <a:latin typeface="微軟正黑體" panose="020B0604030504040204" pitchFamily="34" charset="-120"/>
                <a:ea typeface="微軟正黑體" panose="020B0604030504040204" pitchFamily="34" charset="-120"/>
              </a:rPr>
              <a:t>年首次與迪士尼合作，是聲量最高的一年，</a:t>
            </a:r>
            <a:r>
              <a:rPr lang="zh-TW" altLang="en-US" b="1" dirty="0">
                <a:solidFill>
                  <a:schemeClr val="accent4">
                    <a:lumMod val="60000"/>
                    <a:lumOff val="40000"/>
                  </a:schemeClr>
                </a:solidFill>
                <a:latin typeface="微軟正黑體" panose="020B0604030504040204" pitchFamily="34" charset="-120"/>
                <a:ea typeface="微軟正黑體" panose="020B0604030504040204" pitchFamily="34" charset="-120"/>
              </a:rPr>
              <a:t>本聲量分析主要以</a:t>
            </a:r>
            <a:r>
              <a:rPr lang="en-US" altLang="zh-TW" b="1" dirty="0">
                <a:solidFill>
                  <a:schemeClr val="accent4">
                    <a:lumMod val="60000"/>
                    <a:lumOff val="40000"/>
                  </a:schemeClr>
                </a:solidFill>
                <a:latin typeface="微軟正黑體" panose="020B0604030504040204" pitchFamily="34" charset="-120"/>
                <a:ea typeface="微軟正黑體" panose="020B0604030504040204" pitchFamily="34" charset="-120"/>
              </a:rPr>
              <a:t>2020</a:t>
            </a:r>
            <a:r>
              <a:rPr lang="zh-TW" altLang="en-US" b="1" dirty="0">
                <a:solidFill>
                  <a:schemeClr val="accent4">
                    <a:lumMod val="60000"/>
                    <a:lumOff val="40000"/>
                  </a:schemeClr>
                </a:solidFill>
                <a:latin typeface="微軟正黑體" panose="020B0604030504040204" pitchFamily="34" charset="-120"/>
                <a:ea typeface="微軟正黑體" panose="020B0604030504040204" pitchFamily="34" charset="-120"/>
              </a:rPr>
              <a:t>年為範，與嚴重受疫情影響的</a:t>
            </a:r>
            <a:r>
              <a:rPr lang="en-US" altLang="zh-TW" b="1" dirty="0">
                <a:solidFill>
                  <a:schemeClr val="accent4">
                    <a:lumMod val="60000"/>
                    <a:lumOff val="40000"/>
                  </a:schemeClr>
                </a:solidFill>
                <a:latin typeface="微軟正黑體" panose="020B0604030504040204" pitchFamily="34" charset="-120"/>
                <a:ea typeface="微軟正黑體" panose="020B0604030504040204" pitchFamily="34" charset="-120"/>
              </a:rPr>
              <a:t>2021</a:t>
            </a:r>
            <a:r>
              <a:rPr lang="zh-TW" altLang="en-US" b="1" dirty="0">
                <a:solidFill>
                  <a:schemeClr val="accent4">
                    <a:lumMod val="60000"/>
                    <a:lumOff val="40000"/>
                  </a:schemeClr>
                </a:solidFill>
                <a:latin typeface="微軟正黑體" panose="020B0604030504040204" pitchFamily="34" charset="-120"/>
                <a:ea typeface="微軟正黑體" panose="020B0604030504040204" pitchFamily="34" charset="-120"/>
              </a:rPr>
              <a:t>年比較，並展望開城不到一周已經有許多討論度的</a:t>
            </a:r>
            <a:r>
              <a:rPr lang="en-US" altLang="zh-TW" b="1" dirty="0">
                <a:solidFill>
                  <a:schemeClr val="accent4">
                    <a:lumMod val="60000"/>
                    <a:lumOff val="40000"/>
                  </a:schemeClr>
                </a:solidFill>
                <a:latin typeface="微軟正黑體" panose="020B0604030504040204" pitchFamily="34" charset="-120"/>
                <a:ea typeface="微軟正黑體" panose="020B0604030504040204" pitchFamily="34" charset="-120"/>
              </a:rPr>
              <a:t>2022</a:t>
            </a:r>
            <a:r>
              <a:rPr lang="zh-TW" altLang="en-US" b="1" dirty="0">
                <a:solidFill>
                  <a:schemeClr val="accent4">
                    <a:lumMod val="60000"/>
                    <a:lumOff val="40000"/>
                  </a:schemeClr>
                </a:solidFill>
                <a:latin typeface="微軟正黑體" panose="020B0604030504040204" pitchFamily="34" charset="-120"/>
                <a:ea typeface="微軟正黑體" panose="020B0604030504040204" pitchFamily="34" charset="-120"/>
              </a:rPr>
              <a:t>年。</a:t>
            </a:r>
          </a:p>
        </p:txBody>
      </p:sp>
      <p:sp>
        <p:nvSpPr>
          <p:cNvPr id="12" name="矩形 11">
            <a:extLst>
              <a:ext uri="{FF2B5EF4-FFF2-40B4-BE49-F238E27FC236}">
                <a16:creationId xmlns:a16="http://schemas.microsoft.com/office/drawing/2014/main" id="{2445070F-95C6-7EE0-E99C-A58869B06830}"/>
              </a:ext>
            </a:extLst>
          </p:cNvPr>
          <p:cNvSpPr/>
          <p:nvPr/>
        </p:nvSpPr>
        <p:spPr>
          <a:xfrm>
            <a:off x="6033247" y="4545106"/>
            <a:ext cx="143435" cy="231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0159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9A4D0F9-3B71-827C-84C4-E7F9CE1BB782}"/>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平行四邊形 4">
            <a:extLst>
              <a:ext uri="{FF2B5EF4-FFF2-40B4-BE49-F238E27FC236}">
                <a16:creationId xmlns:a16="http://schemas.microsoft.com/office/drawing/2014/main" id="{92F0DF77-0303-6D5B-DDD3-69A255662DBE}"/>
              </a:ext>
            </a:extLst>
          </p:cNvPr>
          <p:cNvSpPr/>
          <p:nvPr/>
        </p:nvSpPr>
        <p:spPr>
          <a:xfrm rot="20852233">
            <a:off x="-273832" y="3047684"/>
            <a:ext cx="12739660" cy="965200"/>
          </a:xfrm>
          <a:prstGeom prst="parallelogram">
            <a:avLst>
              <a:gd name="adj" fmla="val 22944"/>
            </a:avLst>
          </a:prstGeom>
          <a:solidFill>
            <a:srgbClr val="DC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 name="表格 3"/>
          <p:cNvGraphicFramePr>
            <a:graphicFrameLocks noGrp="1"/>
          </p:cNvGraphicFramePr>
          <p:nvPr>
            <p:extLst>
              <p:ext uri="{D42A27DB-BD31-4B8C-83A1-F6EECF244321}">
                <p14:modId xmlns:p14="http://schemas.microsoft.com/office/powerpoint/2010/main" val="1039074284"/>
              </p:ext>
            </p:extLst>
          </p:nvPr>
        </p:nvGraphicFramePr>
        <p:xfrm>
          <a:off x="1098894" y="1332072"/>
          <a:ext cx="9994212" cy="4837273"/>
        </p:xfrm>
        <a:graphic>
          <a:graphicData uri="http://schemas.openxmlformats.org/drawingml/2006/table">
            <a:tbl>
              <a:tblPr firstRow="1" firstCol="1" bandRow="1">
                <a:tableStyleId>{5C22544A-7EE6-4342-B048-85BDC9FD1C3A}</a:tableStyleId>
              </a:tblPr>
              <a:tblGrid>
                <a:gridCol w="1015804">
                  <a:extLst>
                    <a:ext uri="{9D8B030D-6E8A-4147-A177-3AD203B41FA5}">
                      <a16:colId xmlns:a16="http://schemas.microsoft.com/office/drawing/2014/main" val="910809516"/>
                    </a:ext>
                  </a:extLst>
                </a:gridCol>
                <a:gridCol w="3091107">
                  <a:extLst>
                    <a:ext uri="{9D8B030D-6E8A-4147-A177-3AD203B41FA5}">
                      <a16:colId xmlns:a16="http://schemas.microsoft.com/office/drawing/2014/main" val="385094630"/>
                    </a:ext>
                  </a:extLst>
                </a:gridCol>
                <a:gridCol w="2981880">
                  <a:extLst>
                    <a:ext uri="{9D8B030D-6E8A-4147-A177-3AD203B41FA5}">
                      <a16:colId xmlns:a16="http://schemas.microsoft.com/office/drawing/2014/main" val="2185776869"/>
                    </a:ext>
                  </a:extLst>
                </a:gridCol>
                <a:gridCol w="2905421">
                  <a:extLst>
                    <a:ext uri="{9D8B030D-6E8A-4147-A177-3AD203B41FA5}">
                      <a16:colId xmlns:a16="http://schemas.microsoft.com/office/drawing/2014/main" val="3318367670"/>
                    </a:ext>
                  </a:extLst>
                </a:gridCol>
              </a:tblGrid>
              <a:tr h="372098">
                <a:tc>
                  <a:txBody>
                    <a:bodyPr/>
                    <a:lstStyle/>
                    <a:p>
                      <a:pPr algn="l"/>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a:effectLst/>
                          <a:latin typeface="微軟正黑體" panose="020B0604030504040204" pitchFamily="34" charset="-120"/>
                          <a:ea typeface="微軟正黑體" panose="020B0604030504040204" pitchFamily="34" charset="-120"/>
                        </a:rPr>
                        <a:t>2020</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a:effectLst/>
                          <a:latin typeface="微軟正黑體" panose="020B0604030504040204" pitchFamily="34" charset="-120"/>
                          <a:ea typeface="微軟正黑體" panose="020B0604030504040204" pitchFamily="34" charset="-120"/>
                        </a:rPr>
                        <a:t>2021</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a:effectLst/>
                          <a:latin typeface="微軟正黑體" panose="020B0604030504040204" pitchFamily="34" charset="-120"/>
                          <a:ea typeface="微軟正黑體" panose="020B0604030504040204" pitchFamily="34" charset="-120"/>
                        </a:rPr>
                        <a:t>2022</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extLst>
                  <a:ext uri="{0D108BD9-81ED-4DB2-BD59-A6C34878D82A}">
                    <a16:rowId xmlns:a16="http://schemas.microsoft.com/office/drawing/2014/main" val="2662873486"/>
                  </a:ext>
                </a:extLst>
              </a:tr>
              <a:tr h="1488391">
                <a:tc>
                  <a:txBody>
                    <a:bodyPr/>
                    <a:lstStyle/>
                    <a:p>
                      <a:pPr algn="l">
                        <a:spcAft>
                          <a:spcPts val="0"/>
                        </a:spcAft>
                      </a:pPr>
                      <a:r>
                        <a:rPr lang="zh-TW" sz="2400" kern="100">
                          <a:effectLst/>
                          <a:latin typeface="微軟正黑體" panose="020B0604030504040204" pitchFamily="34" charset="-120"/>
                          <a:ea typeface="微軟正黑體" panose="020B0604030504040204" pitchFamily="34" charset="-120"/>
                        </a:rPr>
                        <a:t>日期</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dirty="0">
                          <a:effectLst/>
                          <a:latin typeface="微軟正黑體" panose="020B0604030504040204" pitchFamily="34" charset="-120"/>
                          <a:ea typeface="微軟正黑體" panose="020B0604030504040204" pitchFamily="34" charset="-120"/>
                        </a:rPr>
                        <a:t>11/13~01/03</a:t>
                      </a:r>
                      <a:endParaRPr lang="zh-TW" sz="2400" kern="100" dirty="0">
                        <a:effectLst/>
                        <a:latin typeface="微軟正黑體" panose="020B0604030504040204" pitchFamily="34" charset="-120"/>
                        <a:ea typeface="微軟正黑體" panose="020B0604030504040204" pitchFamily="34" charset="-120"/>
                      </a:endParaRPr>
                    </a:p>
                    <a:p>
                      <a:pPr algn="l">
                        <a:spcAft>
                          <a:spcPts val="0"/>
                        </a:spcAft>
                      </a:pPr>
                      <a:r>
                        <a:rPr lang="zh-TW" sz="2400" kern="100" dirty="0">
                          <a:effectLst/>
                          <a:latin typeface="微軟正黑體" panose="020B0604030504040204" pitchFamily="34" charset="-120"/>
                          <a:ea typeface="微軟正黑體" panose="020B0604030504040204" pitchFamily="34" charset="-120"/>
                        </a:rPr>
                        <a:t>原訂到</a:t>
                      </a:r>
                      <a:r>
                        <a:rPr lang="en-US" sz="2400" kern="100" dirty="0">
                          <a:effectLst/>
                          <a:latin typeface="微軟正黑體" panose="020B0604030504040204" pitchFamily="34" charset="-120"/>
                          <a:ea typeface="微軟正黑體" panose="020B0604030504040204" pitchFamily="34" charset="-120"/>
                        </a:rPr>
                        <a:t>01/03</a:t>
                      </a:r>
                      <a:r>
                        <a:rPr lang="zh-TW" sz="2400" kern="100" dirty="0">
                          <a:effectLst/>
                          <a:latin typeface="微軟正黑體" panose="020B0604030504040204" pitchFamily="34" charset="-120"/>
                          <a:ea typeface="微軟正黑體" panose="020B0604030504040204" pitchFamily="34" charset="-120"/>
                        </a:rPr>
                        <a:t>，</a:t>
                      </a:r>
                      <a:r>
                        <a:rPr lang="zh-TW" altLang="en-US" sz="2400" kern="100" dirty="0">
                          <a:effectLst/>
                          <a:latin typeface="微軟正黑體" panose="020B0604030504040204" pitchFamily="34" charset="-120"/>
                          <a:ea typeface="微軟正黑體" panose="020B0604030504040204" pitchFamily="34" charset="-120"/>
                        </a:rPr>
                        <a:t>但因</a:t>
                      </a:r>
                      <a:r>
                        <a:rPr lang="zh-TW" sz="2400" kern="100" dirty="0">
                          <a:effectLst/>
                          <a:latin typeface="微軟正黑體" panose="020B0604030504040204" pitchFamily="34" charset="-120"/>
                          <a:ea typeface="微軟正黑體" panose="020B0604030504040204" pitchFamily="34" charset="-120"/>
                        </a:rPr>
                        <a:t>英國變種病毒株提前於</a:t>
                      </a:r>
                      <a:r>
                        <a:rPr lang="en-US" sz="2400" kern="100" dirty="0">
                          <a:effectLst/>
                          <a:latin typeface="微軟正黑體" panose="020B0604030504040204" pitchFamily="34" charset="-120"/>
                          <a:ea typeface="微軟正黑體" panose="020B0604030504040204" pitchFamily="34" charset="-120"/>
                        </a:rPr>
                        <a:t>12/30</a:t>
                      </a:r>
                      <a:r>
                        <a:rPr lang="zh-TW" sz="2400" kern="100" dirty="0">
                          <a:effectLst/>
                          <a:latin typeface="微軟正黑體" panose="020B0604030504040204" pitchFamily="34" charset="-120"/>
                          <a:ea typeface="微軟正黑體" panose="020B0604030504040204" pitchFamily="34" charset="-120"/>
                        </a:rPr>
                        <a:t>閉城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dirty="0">
                          <a:effectLst/>
                          <a:latin typeface="微軟正黑體" panose="020B0604030504040204" pitchFamily="34" charset="-120"/>
                          <a:ea typeface="微軟正黑體" panose="020B0604030504040204" pitchFamily="34" charset="-120"/>
                        </a:rPr>
                        <a:t>12/03~01/02</a:t>
                      </a:r>
                      <a:endParaRPr lang="zh-TW" sz="2400" kern="100" dirty="0">
                        <a:effectLst/>
                        <a:latin typeface="微軟正黑體" panose="020B0604030504040204" pitchFamily="34" charset="-120"/>
                        <a:ea typeface="微軟正黑體" panose="020B0604030504040204" pitchFamily="34" charset="-120"/>
                      </a:endParaRPr>
                    </a:p>
                    <a:p>
                      <a:pPr algn="l">
                        <a:spcAft>
                          <a:spcPts val="0"/>
                        </a:spcAft>
                      </a:pPr>
                      <a:r>
                        <a:rPr lang="zh-TW" sz="2400" kern="100" dirty="0">
                          <a:effectLst/>
                          <a:latin typeface="微軟正黑體" panose="020B0604030504040204" pitchFamily="34" charset="-120"/>
                          <a:ea typeface="微軟正黑體" panose="020B0604030504040204" pitchFamily="34" charset="-120"/>
                        </a:rPr>
                        <a:t>因應</a:t>
                      </a:r>
                      <a:r>
                        <a:rPr lang="en-US" sz="2400" kern="100" dirty="0">
                          <a:effectLst/>
                          <a:latin typeface="微軟正黑體" panose="020B0604030504040204" pitchFamily="34" charset="-120"/>
                          <a:ea typeface="微軟正黑體" panose="020B0604030504040204" pitchFamily="34" charset="-120"/>
                        </a:rPr>
                        <a:t>Omicron</a:t>
                      </a:r>
                      <a:r>
                        <a:rPr lang="zh-TW" sz="2400" kern="100" dirty="0">
                          <a:effectLst/>
                          <a:latin typeface="微軟正黑體" panose="020B0604030504040204" pitchFamily="34" charset="-120"/>
                          <a:ea typeface="微軟正黑體" panose="020B0604030504040204" pitchFamily="34" charset="-120"/>
                        </a:rPr>
                        <a:t>病毒疫情延緩舉辦</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a:effectLst/>
                          <a:latin typeface="微軟正黑體" panose="020B0604030504040204" pitchFamily="34" charset="-120"/>
                          <a:ea typeface="微軟正黑體" panose="020B0604030504040204" pitchFamily="34" charset="-120"/>
                        </a:rPr>
                        <a:t>11/11~01/02</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extLst>
                  <a:ext uri="{0D108BD9-81ED-4DB2-BD59-A6C34878D82A}">
                    <a16:rowId xmlns:a16="http://schemas.microsoft.com/office/drawing/2014/main" val="1210972165"/>
                  </a:ext>
                </a:extLst>
              </a:tr>
              <a:tr h="372098">
                <a:tc>
                  <a:txBody>
                    <a:bodyPr/>
                    <a:lstStyle/>
                    <a:p>
                      <a:pPr algn="l">
                        <a:spcAft>
                          <a:spcPts val="0"/>
                        </a:spcAft>
                      </a:pPr>
                      <a:r>
                        <a:rPr lang="zh-TW" sz="2400" kern="100">
                          <a:effectLst/>
                          <a:latin typeface="微軟正黑體" panose="020B0604030504040204" pitchFamily="34" charset="-120"/>
                          <a:ea typeface="微軟正黑體" panose="020B0604030504040204" pitchFamily="34" charset="-120"/>
                        </a:rPr>
                        <a:t>長度</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a:effectLst/>
                          <a:latin typeface="微軟正黑體" panose="020B0604030504040204" pitchFamily="34" charset="-120"/>
                          <a:ea typeface="微軟正黑體" panose="020B0604030504040204" pitchFamily="34" charset="-120"/>
                        </a:rPr>
                        <a:t>52&gt;48</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a:effectLst/>
                          <a:latin typeface="微軟正黑體" panose="020B0604030504040204" pitchFamily="34" charset="-120"/>
                          <a:ea typeface="微軟正黑體" panose="020B0604030504040204" pitchFamily="34" charset="-120"/>
                        </a:rPr>
                        <a:t>31</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a:effectLst/>
                          <a:latin typeface="微軟正黑體" panose="020B0604030504040204" pitchFamily="34" charset="-120"/>
                          <a:ea typeface="微軟正黑體" panose="020B0604030504040204" pitchFamily="34" charset="-120"/>
                        </a:rPr>
                        <a:t>53</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extLst>
                  <a:ext uri="{0D108BD9-81ED-4DB2-BD59-A6C34878D82A}">
                    <a16:rowId xmlns:a16="http://schemas.microsoft.com/office/drawing/2014/main" val="1806546033"/>
                  </a:ext>
                </a:extLst>
              </a:tr>
              <a:tr h="1116294">
                <a:tc>
                  <a:txBody>
                    <a:bodyPr/>
                    <a:lstStyle/>
                    <a:p>
                      <a:pPr algn="l">
                        <a:spcAft>
                          <a:spcPts val="0"/>
                        </a:spcAft>
                      </a:pPr>
                      <a:r>
                        <a:rPr lang="zh-TW" sz="2400" kern="100" dirty="0">
                          <a:effectLst/>
                          <a:latin typeface="微軟正黑體" panose="020B0604030504040204" pitchFamily="34" charset="-120"/>
                          <a:ea typeface="微軟正黑體" panose="020B0604030504040204" pitchFamily="34" charset="-120"/>
                        </a:rPr>
                        <a:t>經費</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a:effectLst/>
                          <a:latin typeface="微軟正黑體" panose="020B0604030504040204" pitchFamily="34" charset="-120"/>
                          <a:ea typeface="微軟正黑體" panose="020B0604030504040204" pitchFamily="34" charset="-120"/>
                        </a:rPr>
                        <a:t>59,400,000</a:t>
                      </a:r>
                      <a:r>
                        <a:rPr lang="zh-TW" sz="2400" kern="100">
                          <a:effectLst/>
                          <a:latin typeface="微軟正黑體" panose="020B0604030504040204" pitchFamily="34" charset="-120"/>
                          <a:ea typeface="微軟正黑體" panose="020B0604030504040204" pitchFamily="34" charset="-120"/>
                        </a:rPr>
                        <a:t>元</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a:effectLst/>
                          <a:latin typeface="微軟正黑體" panose="020B0604030504040204" pitchFamily="34" charset="-120"/>
                          <a:ea typeface="微軟正黑體" panose="020B0604030504040204" pitchFamily="34" charset="-120"/>
                        </a:rPr>
                        <a:t>58,189,600 </a:t>
                      </a:r>
                      <a:r>
                        <a:rPr lang="zh-TW" sz="2400" kern="100">
                          <a:effectLst/>
                          <a:latin typeface="微軟正黑體" panose="020B0604030504040204" pitchFamily="34" charset="-120"/>
                          <a:ea typeface="微軟正黑體" panose="020B0604030504040204" pitchFamily="34" charset="-120"/>
                        </a:rPr>
                        <a:t>元</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a:effectLst/>
                          <a:latin typeface="微軟正黑體" panose="020B0604030504040204" pitchFamily="34" charset="-120"/>
                          <a:ea typeface="微軟正黑體" panose="020B0604030504040204" pitchFamily="34" charset="-120"/>
                        </a:rPr>
                        <a:t>69,300,000</a:t>
                      </a:r>
                      <a:r>
                        <a:rPr lang="zh-TW" sz="2400" kern="100">
                          <a:effectLst/>
                          <a:latin typeface="微軟正黑體" panose="020B0604030504040204" pitchFamily="34" charset="-120"/>
                          <a:ea typeface="微軟正黑體" panose="020B0604030504040204" pitchFamily="34" charset="-120"/>
                        </a:rPr>
                        <a:t>元</a:t>
                      </a:r>
                    </a:p>
                    <a:p>
                      <a:pPr algn="l">
                        <a:spcAft>
                          <a:spcPts val="0"/>
                        </a:spcAft>
                      </a:pPr>
                      <a:r>
                        <a:rPr lang="en-US" sz="2400" kern="100">
                          <a:effectLst/>
                          <a:latin typeface="微軟正黑體" panose="020B0604030504040204" pitchFamily="34" charset="-120"/>
                          <a:ea typeface="微軟正黑體" panose="020B0604030504040204" pitchFamily="34" charset="-120"/>
                        </a:rPr>
                        <a:t>(2018</a:t>
                      </a:r>
                      <a:r>
                        <a:rPr lang="zh-TW" sz="2400" kern="100">
                          <a:effectLst/>
                          <a:latin typeface="微軟正黑體" panose="020B0604030504040204" pitchFamily="34" charset="-120"/>
                          <a:ea typeface="微軟正黑體" panose="020B0604030504040204" pitchFamily="34" charset="-120"/>
                        </a:rPr>
                        <a:t>年</a:t>
                      </a:r>
                      <a:r>
                        <a:rPr lang="en-US" sz="2400" kern="100">
                          <a:effectLst/>
                          <a:latin typeface="微軟正黑體" panose="020B0604030504040204" pitchFamily="34" charset="-120"/>
                          <a:ea typeface="微軟正黑體" panose="020B0604030504040204" pitchFamily="34" charset="-120"/>
                        </a:rPr>
                        <a:t>2939</a:t>
                      </a:r>
                      <a:r>
                        <a:rPr lang="zh-TW" sz="2400" kern="100">
                          <a:effectLst/>
                          <a:latin typeface="微軟正黑體" panose="020B0604030504040204" pitchFamily="34" charset="-120"/>
                          <a:ea typeface="微軟正黑體" panose="020B0604030504040204" pitchFamily="34" charset="-120"/>
                        </a:rPr>
                        <a:t>萬元</a:t>
                      </a:r>
                    </a:p>
                    <a:p>
                      <a:pPr algn="l">
                        <a:spcAft>
                          <a:spcPts val="0"/>
                        </a:spcAft>
                      </a:pPr>
                      <a:r>
                        <a:rPr lang="en-US" sz="2400" kern="100">
                          <a:effectLst/>
                          <a:latin typeface="微軟正黑體" panose="020B0604030504040204" pitchFamily="34" charset="-120"/>
                          <a:ea typeface="微軟正黑體" panose="020B0604030504040204" pitchFamily="34" charset="-120"/>
                        </a:rPr>
                        <a:t>2019</a:t>
                      </a:r>
                      <a:r>
                        <a:rPr lang="zh-TW" sz="2400" kern="100">
                          <a:effectLst/>
                          <a:latin typeface="微軟正黑體" panose="020B0604030504040204" pitchFamily="34" charset="-120"/>
                          <a:ea typeface="微軟正黑體" panose="020B0604030504040204" pitchFamily="34" charset="-120"/>
                        </a:rPr>
                        <a:t>年</a:t>
                      </a:r>
                      <a:r>
                        <a:rPr lang="en-US" sz="2400" kern="100">
                          <a:effectLst/>
                          <a:latin typeface="微軟正黑體" panose="020B0604030504040204" pitchFamily="34" charset="-120"/>
                          <a:ea typeface="微軟正黑體" panose="020B0604030504040204" pitchFamily="34" charset="-120"/>
                        </a:rPr>
                        <a:t>3933</a:t>
                      </a:r>
                      <a:r>
                        <a:rPr lang="zh-TW" sz="2400" kern="100">
                          <a:effectLst/>
                          <a:latin typeface="微軟正黑體" panose="020B0604030504040204" pitchFamily="34" charset="-120"/>
                          <a:ea typeface="微軟正黑體" panose="020B0604030504040204" pitchFamily="34" charset="-120"/>
                        </a:rPr>
                        <a:t>萬元</a:t>
                      </a:r>
                      <a:r>
                        <a:rPr lang="en-US" sz="2400" kern="100">
                          <a:effectLst/>
                          <a:latin typeface="微軟正黑體" panose="020B0604030504040204" pitchFamily="34" charset="-120"/>
                          <a:ea typeface="微軟正黑體" panose="020B0604030504040204" pitchFamily="34" charset="-120"/>
                        </a:rPr>
                        <a:t>)</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extLst>
                  <a:ext uri="{0D108BD9-81ED-4DB2-BD59-A6C34878D82A}">
                    <a16:rowId xmlns:a16="http://schemas.microsoft.com/office/drawing/2014/main" val="4120321609"/>
                  </a:ext>
                </a:extLst>
              </a:tr>
              <a:tr h="372098">
                <a:tc>
                  <a:txBody>
                    <a:bodyPr/>
                    <a:lstStyle/>
                    <a:p>
                      <a:pPr algn="l">
                        <a:spcAft>
                          <a:spcPts val="0"/>
                        </a:spcAft>
                      </a:pPr>
                      <a:r>
                        <a:rPr lang="zh-TW" sz="2400" kern="100">
                          <a:effectLst/>
                          <a:latin typeface="微軟正黑體" panose="020B0604030504040204" pitchFamily="34" charset="-120"/>
                          <a:ea typeface="微軟正黑體" panose="020B0604030504040204" pitchFamily="34" charset="-120"/>
                        </a:rPr>
                        <a:t>主題</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zh-TW" sz="2400" kern="100">
                          <a:effectLst/>
                          <a:latin typeface="微軟正黑體" panose="020B0604030504040204" pitchFamily="34" charset="-120"/>
                          <a:ea typeface="微軟正黑體" panose="020B0604030504040204" pitchFamily="34" charset="-120"/>
                        </a:rPr>
                        <a:t>迪士尼童話</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zh-TW" sz="2400" kern="100">
                          <a:effectLst/>
                          <a:latin typeface="微軟正黑體" panose="020B0604030504040204" pitchFamily="34" charset="-120"/>
                          <a:ea typeface="微軟正黑體" panose="020B0604030504040204" pitchFamily="34" charset="-120"/>
                        </a:rPr>
                        <a:t>樂高公司</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en-US" sz="2400" kern="100">
                          <a:effectLst/>
                          <a:latin typeface="微軟正黑體" panose="020B0604030504040204" pitchFamily="34" charset="-120"/>
                          <a:ea typeface="微軟正黑體" panose="020B0604030504040204" pitchFamily="34" charset="-120"/>
                        </a:rPr>
                        <a:t>Disney+</a:t>
                      </a:r>
                      <a:r>
                        <a:rPr lang="zh-TW" sz="2400" kern="100">
                          <a:effectLst/>
                          <a:latin typeface="微軟正黑體" panose="020B0604030504040204" pitchFamily="34" charset="-120"/>
                          <a:ea typeface="微軟正黑體" panose="020B0604030504040204" pitchFamily="34" charset="-120"/>
                        </a:rPr>
                        <a:t>六大品牌</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extLst>
                  <a:ext uri="{0D108BD9-81ED-4DB2-BD59-A6C34878D82A}">
                    <a16:rowId xmlns:a16="http://schemas.microsoft.com/office/drawing/2014/main" val="3144219096"/>
                  </a:ext>
                </a:extLst>
              </a:tr>
              <a:tr h="1116294">
                <a:tc>
                  <a:txBody>
                    <a:bodyPr/>
                    <a:lstStyle/>
                    <a:p>
                      <a:pPr algn="l">
                        <a:spcAft>
                          <a:spcPts val="0"/>
                        </a:spcAft>
                      </a:pPr>
                      <a:r>
                        <a:rPr lang="zh-TW" sz="2400" kern="100">
                          <a:effectLst/>
                          <a:latin typeface="微軟正黑體" panose="020B0604030504040204" pitchFamily="34" charset="-120"/>
                          <a:ea typeface="微軟正黑體" panose="020B0604030504040204" pitchFamily="34" charset="-120"/>
                        </a:rPr>
                        <a:t>人次</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zh-TW" sz="2400" kern="100" dirty="0">
                          <a:effectLst/>
                          <a:latin typeface="微軟正黑體" panose="020B0604030504040204" pitchFamily="34" charset="-120"/>
                          <a:ea typeface="微軟正黑體" panose="020B0604030504040204" pitchFamily="34" charset="-120"/>
                        </a:rPr>
                        <a:t>首度與迪士尼聯名合作，累計</a:t>
                      </a:r>
                      <a:r>
                        <a:rPr lang="en-US" sz="2400" kern="100" dirty="0">
                          <a:effectLst/>
                          <a:latin typeface="微軟正黑體" panose="020B0604030504040204" pitchFamily="34" charset="-120"/>
                          <a:ea typeface="微軟正黑體" panose="020B0604030504040204" pitchFamily="34" charset="-120"/>
                        </a:rPr>
                        <a:t>666</a:t>
                      </a:r>
                      <a:r>
                        <a:rPr lang="zh-TW" sz="2400" kern="100" dirty="0">
                          <a:effectLst/>
                          <a:latin typeface="微軟正黑體" panose="020B0604030504040204" pitchFamily="34" charset="-120"/>
                          <a:ea typeface="微軟正黑體" panose="020B0604030504040204" pitchFamily="34" charset="-120"/>
                        </a:rPr>
                        <a:t>萬人次，創歷史新高</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zh-TW" sz="2400" kern="100">
                          <a:effectLst/>
                          <a:latin typeface="微軟正黑體" panose="020B0604030504040204" pitchFamily="34" charset="-120"/>
                          <a:ea typeface="微軟正黑體" panose="020B0604030504040204" pitchFamily="34" charset="-120"/>
                        </a:rPr>
                        <a:t>遭遇</a:t>
                      </a:r>
                      <a:r>
                        <a:rPr lang="en-US" sz="2400" kern="100">
                          <a:effectLst/>
                          <a:latin typeface="微軟正黑體" panose="020B0604030504040204" pitchFamily="34" charset="-120"/>
                          <a:ea typeface="微軟正黑體" panose="020B0604030504040204" pitchFamily="34" charset="-120"/>
                        </a:rPr>
                        <a:t>COVID-19</a:t>
                      </a:r>
                      <a:r>
                        <a:rPr lang="zh-TW" sz="2400" kern="100">
                          <a:effectLst/>
                          <a:latin typeface="微軟正黑體" panose="020B0604030504040204" pitchFamily="34" charset="-120"/>
                          <a:ea typeface="微軟正黑體" panose="020B0604030504040204" pitchFamily="34" charset="-120"/>
                        </a:rPr>
                        <a:t>疫情，約</a:t>
                      </a:r>
                      <a:r>
                        <a:rPr lang="en-US" sz="2400" kern="100">
                          <a:effectLst/>
                          <a:latin typeface="微軟正黑體" panose="020B0604030504040204" pitchFamily="34" charset="-120"/>
                          <a:ea typeface="微軟正黑體" panose="020B0604030504040204" pitchFamily="34" charset="-120"/>
                        </a:rPr>
                        <a:t>400</a:t>
                      </a:r>
                      <a:r>
                        <a:rPr lang="zh-TW" sz="2400" kern="100">
                          <a:effectLst/>
                          <a:latin typeface="微軟正黑體" panose="020B0604030504040204" pitchFamily="34" charset="-120"/>
                          <a:ea typeface="微軟正黑體" panose="020B0604030504040204" pitchFamily="34" charset="-120"/>
                        </a:rPr>
                        <a:t>萬人次造訪</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tc>
                  <a:txBody>
                    <a:bodyPr/>
                    <a:lstStyle/>
                    <a:p>
                      <a:pPr algn="l">
                        <a:spcAft>
                          <a:spcPts val="0"/>
                        </a:spcAft>
                      </a:pPr>
                      <a:r>
                        <a:rPr lang="zh-TW" sz="2400" kern="100" dirty="0">
                          <a:effectLst/>
                          <a:latin typeface="微軟正黑體" panose="020B0604030504040204" pitchFamily="34" charset="-120"/>
                          <a:ea typeface="微軟正黑體" panose="020B0604030504040204" pitchFamily="34" charset="-120"/>
                        </a:rPr>
                        <a:t>二度與迪士尼合作，有望創下歷史新紀錄</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4683" marR="24683" marT="0" marB="0"/>
                </a:tc>
                <a:extLst>
                  <a:ext uri="{0D108BD9-81ED-4DB2-BD59-A6C34878D82A}">
                    <a16:rowId xmlns:a16="http://schemas.microsoft.com/office/drawing/2014/main" val="4202884779"/>
                  </a:ext>
                </a:extLst>
              </a:tr>
            </a:tbl>
          </a:graphicData>
        </a:graphic>
      </p:graphicFrame>
      <p:sp>
        <p:nvSpPr>
          <p:cNvPr id="2" name="文字方塊 1">
            <a:extLst>
              <a:ext uri="{FF2B5EF4-FFF2-40B4-BE49-F238E27FC236}">
                <a16:creationId xmlns:a16="http://schemas.microsoft.com/office/drawing/2014/main" id="{75167EE0-554C-19EF-2DEF-33CD71A53573}"/>
              </a:ext>
            </a:extLst>
          </p:cNvPr>
          <p:cNvSpPr txBox="1"/>
          <p:nvPr/>
        </p:nvSpPr>
        <p:spPr>
          <a:xfrm>
            <a:off x="1098894" y="396267"/>
            <a:ext cx="9966960" cy="584775"/>
          </a:xfrm>
          <a:prstGeom prst="rect">
            <a:avLst/>
          </a:prstGeom>
          <a:noFill/>
        </p:spPr>
        <p:txBody>
          <a:bodyPr wrap="square" rtlCol="0">
            <a:spAutoFit/>
          </a:bodyPr>
          <a:lstStyle/>
          <a:p>
            <a:r>
              <a:rPr lang="en-US" altLang="zh-TW" sz="3200" b="1" dirty="0">
                <a:solidFill>
                  <a:schemeClr val="bg1"/>
                </a:solidFill>
                <a:latin typeface="微軟正黑體" panose="020B0604030504040204" pitchFamily="34" charset="-120"/>
                <a:ea typeface="微軟正黑體" panose="020B0604030504040204" pitchFamily="34" charset="-120"/>
              </a:rPr>
              <a:t>2020-2022</a:t>
            </a:r>
            <a:r>
              <a:rPr lang="zh-TW" altLang="en-US" sz="3200" b="1" dirty="0">
                <a:solidFill>
                  <a:schemeClr val="bg1"/>
                </a:solidFill>
                <a:latin typeface="微軟正黑體" panose="020B0604030504040204" pitchFamily="34" charset="-120"/>
                <a:ea typeface="微軟正黑體" panose="020B0604030504040204" pitchFamily="34" charset="-120"/>
              </a:rPr>
              <a:t>年耶誕城活動基本比較表</a:t>
            </a:r>
          </a:p>
        </p:txBody>
      </p:sp>
    </p:spTree>
    <p:extLst>
      <p:ext uri="{BB962C8B-B14F-4D97-AF65-F5344CB8AC3E}">
        <p14:creationId xmlns:p14="http://schemas.microsoft.com/office/powerpoint/2010/main" val="321814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9BA8279-A885-FA24-0A68-347E3756ABB5}"/>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平行四邊形 3">
            <a:extLst>
              <a:ext uri="{FF2B5EF4-FFF2-40B4-BE49-F238E27FC236}">
                <a16:creationId xmlns:a16="http://schemas.microsoft.com/office/drawing/2014/main" id="{0168D5AB-D660-06BB-D2E5-6FFFB7556C68}"/>
              </a:ext>
            </a:extLst>
          </p:cNvPr>
          <p:cNvSpPr/>
          <p:nvPr/>
        </p:nvSpPr>
        <p:spPr>
          <a:xfrm rot="20852233">
            <a:off x="-273832" y="3047684"/>
            <a:ext cx="12739660" cy="965200"/>
          </a:xfrm>
          <a:prstGeom prst="parallelogram">
            <a:avLst>
              <a:gd name="adj" fmla="val 22944"/>
            </a:avLst>
          </a:prstGeom>
          <a:solidFill>
            <a:srgbClr val="DC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735886783"/>
              </p:ext>
            </p:extLst>
          </p:nvPr>
        </p:nvGraphicFramePr>
        <p:xfrm>
          <a:off x="1112520" y="1301035"/>
          <a:ext cx="9966960" cy="5149489"/>
        </p:xfrm>
        <a:graphic>
          <a:graphicData uri="http://schemas.openxmlformats.org/drawingml/2006/table">
            <a:tbl>
              <a:tblPr firstRow="1" firstCol="1" bandRow="1">
                <a:tableStyleId>{5C22544A-7EE6-4342-B048-85BDC9FD1C3A}</a:tableStyleId>
              </a:tblPr>
              <a:tblGrid>
                <a:gridCol w="1266293">
                  <a:extLst>
                    <a:ext uri="{9D8B030D-6E8A-4147-A177-3AD203B41FA5}">
                      <a16:colId xmlns:a16="http://schemas.microsoft.com/office/drawing/2014/main" val="910809516"/>
                    </a:ext>
                  </a:extLst>
                </a:gridCol>
                <a:gridCol w="4220405">
                  <a:extLst>
                    <a:ext uri="{9D8B030D-6E8A-4147-A177-3AD203B41FA5}">
                      <a16:colId xmlns:a16="http://schemas.microsoft.com/office/drawing/2014/main" val="385094630"/>
                    </a:ext>
                  </a:extLst>
                </a:gridCol>
                <a:gridCol w="4480262">
                  <a:extLst>
                    <a:ext uri="{9D8B030D-6E8A-4147-A177-3AD203B41FA5}">
                      <a16:colId xmlns:a16="http://schemas.microsoft.com/office/drawing/2014/main" val="2185776869"/>
                    </a:ext>
                  </a:extLst>
                </a:gridCol>
              </a:tblGrid>
              <a:tr h="356290">
                <a:tc>
                  <a:txBody>
                    <a:bodyPr/>
                    <a:lstStyle/>
                    <a:p>
                      <a:pPr algn="l"/>
                      <a:endParaRPr lang="zh-TW" sz="23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634" marR="23634" marT="0" marB="0"/>
                </a:tc>
                <a:tc>
                  <a:txBody>
                    <a:bodyPr/>
                    <a:lstStyle/>
                    <a:p>
                      <a:pPr algn="l">
                        <a:spcAft>
                          <a:spcPts val="0"/>
                        </a:spcAft>
                      </a:pPr>
                      <a:r>
                        <a:rPr lang="en-US" sz="2300" kern="100" dirty="0">
                          <a:effectLst/>
                          <a:latin typeface="微軟正黑體" panose="020B0604030504040204" pitchFamily="34" charset="-120"/>
                          <a:ea typeface="微軟正黑體" panose="020B0604030504040204" pitchFamily="34" charset="-120"/>
                        </a:rPr>
                        <a:t>2020</a:t>
                      </a:r>
                      <a:endParaRPr lang="zh-TW" sz="23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634" marR="23634" marT="0" marB="0"/>
                </a:tc>
                <a:tc>
                  <a:txBody>
                    <a:bodyPr/>
                    <a:lstStyle/>
                    <a:p>
                      <a:pPr algn="l">
                        <a:spcAft>
                          <a:spcPts val="0"/>
                        </a:spcAft>
                      </a:pPr>
                      <a:r>
                        <a:rPr lang="en-US" sz="2300" kern="100">
                          <a:effectLst/>
                          <a:latin typeface="微軟正黑體" panose="020B0604030504040204" pitchFamily="34" charset="-120"/>
                          <a:ea typeface="微軟正黑體" panose="020B0604030504040204" pitchFamily="34" charset="-120"/>
                        </a:rPr>
                        <a:t>2021</a:t>
                      </a:r>
                      <a:endParaRPr lang="zh-TW" sz="23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634" marR="23634" marT="0" marB="0"/>
                </a:tc>
                <a:extLst>
                  <a:ext uri="{0D108BD9-81ED-4DB2-BD59-A6C34878D82A}">
                    <a16:rowId xmlns:a16="http://schemas.microsoft.com/office/drawing/2014/main" val="2662873486"/>
                  </a:ext>
                </a:extLst>
              </a:tr>
              <a:tr h="1425159">
                <a:tc>
                  <a:txBody>
                    <a:bodyPr/>
                    <a:lstStyle/>
                    <a:p>
                      <a:pPr algn="l">
                        <a:spcAft>
                          <a:spcPts val="0"/>
                        </a:spcAft>
                      </a:pPr>
                      <a:r>
                        <a:rPr lang="zh-TW" sz="2300" kern="100" dirty="0">
                          <a:effectLst/>
                          <a:latin typeface="微軟正黑體" panose="020B0604030504040204" pitchFamily="34" charset="-120"/>
                          <a:ea typeface="微軟正黑體" panose="020B0604030504040204" pitchFamily="34" charset="-120"/>
                        </a:rPr>
                        <a:t>捷運承載量</a:t>
                      </a:r>
                      <a:endParaRPr lang="zh-TW" sz="23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634" marR="23634" marT="0" marB="0"/>
                </a:tc>
                <a:tc>
                  <a:txBody>
                    <a:bodyPr/>
                    <a:lstStyle/>
                    <a:p>
                      <a:pPr algn="l">
                        <a:spcAft>
                          <a:spcPts val="0"/>
                        </a:spcAft>
                      </a:pPr>
                      <a:r>
                        <a:rPr lang="en-US" sz="2300" kern="100" dirty="0">
                          <a:effectLst/>
                          <a:latin typeface="微軟正黑體" panose="020B0604030504040204" pitchFamily="34" charset="-120"/>
                          <a:ea typeface="微軟正黑體" panose="020B0604030504040204" pitchFamily="34" charset="-120"/>
                        </a:rPr>
                        <a:t>11</a:t>
                      </a:r>
                      <a:r>
                        <a:rPr lang="zh-TW" sz="2300" kern="100" dirty="0">
                          <a:effectLst/>
                          <a:latin typeface="微軟正黑體" panose="020B0604030504040204" pitchFamily="34" charset="-120"/>
                          <a:ea typeface="微軟正黑體" panose="020B0604030504040204" pitchFamily="34" charset="-120"/>
                        </a:rPr>
                        <a:t>月累計</a:t>
                      </a:r>
                    </a:p>
                    <a:p>
                      <a:pPr algn="l">
                        <a:spcAft>
                          <a:spcPts val="0"/>
                        </a:spcAft>
                      </a:pPr>
                      <a:r>
                        <a:rPr lang="en-US" sz="2300" kern="100" dirty="0">
                          <a:effectLst/>
                          <a:latin typeface="微軟正黑體" panose="020B0604030504040204" pitchFamily="34" charset="-120"/>
                          <a:ea typeface="微軟正黑體" panose="020B0604030504040204" pitchFamily="34" charset="-120"/>
                        </a:rPr>
                        <a:t>1,422,452 </a:t>
                      </a:r>
                      <a:r>
                        <a:rPr lang="zh-TW" sz="2300" kern="100" dirty="0">
                          <a:effectLst/>
                          <a:latin typeface="微軟正黑體" panose="020B0604030504040204" pitchFamily="34" charset="-120"/>
                          <a:ea typeface="微軟正黑體" panose="020B0604030504040204" pitchFamily="34" charset="-120"/>
                        </a:rPr>
                        <a:t>人次</a:t>
                      </a:r>
                    </a:p>
                    <a:p>
                      <a:pPr algn="l">
                        <a:spcAft>
                          <a:spcPts val="0"/>
                        </a:spcAft>
                      </a:pPr>
                      <a:r>
                        <a:rPr lang="en-US" sz="2300" kern="100" dirty="0">
                          <a:effectLst/>
                          <a:latin typeface="微軟正黑體" panose="020B0604030504040204" pitchFamily="34" charset="-120"/>
                          <a:ea typeface="微軟正黑體" panose="020B0604030504040204" pitchFamily="34" charset="-120"/>
                        </a:rPr>
                        <a:t>12</a:t>
                      </a:r>
                      <a:r>
                        <a:rPr lang="zh-TW" sz="2300" kern="100" dirty="0">
                          <a:effectLst/>
                          <a:latin typeface="微軟正黑體" panose="020B0604030504040204" pitchFamily="34" charset="-120"/>
                          <a:ea typeface="微軟正黑體" panose="020B0604030504040204" pitchFamily="34" charset="-120"/>
                        </a:rPr>
                        <a:t>月累計</a:t>
                      </a:r>
                    </a:p>
                    <a:p>
                      <a:pPr algn="l">
                        <a:spcAft>
                          <a:spcPts val="0"/>
                        </a:spcAft>
                      </a:pPr>
                      <a:r>
                        <a:rPr lang="en-US" sz="2300" kern="100" dirty="0">
                          <a:effectLst/>
                          <a:latin typeface="微軟正黑體" panose="020B0604030504040204" pitchFamily="34" charset="-120"/>
                          <a:ea typeface="微軟正黑體" panose="020B0604030504040204" pitchFamily="34" charset="-120"/>
                        </a:rPr>
                        <a:t>1,753,226 </a:t>
                      </a:r>
                      <a:r>
                        <a:rPr lang="zh-TW" sz="2300" kern="100" dirty="0">
                          <a:effectLst/>
                          <a:latin typeface="微軟正黑體" panose="020B0604030504040204" pitchFamily="34" charset="-120"/>
                          <a:ea typeface="微軟正黑體" panose="020B0604030504040204" pitchFamily="34" charset="-120"/>
                        </a:rPr>
                        <a:t>人次</a:t>
                      </a:r>
                      <a:endParaRPr lang="zh-TW" sz="23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634" marR="23634" marT="0" marB="0"/>
                </a:tc>
                <a:tc>
                  <a:txBody>
                    <a:bodyPr/>
                    <a:lstStyle/>
                    <a:p>
                      <a:pPr algn="l">
                        <a:spcAft>
                          <a:spcPts val="0"/>
                        </a:spcAft>
                      </a:pPr>
                      <a:r>
                        <a:rPr lang="en-US" sz="2300" kern="100" dirty="0">
                          <a:effectLst/>
                          <a:latin typeface="微軟正黑體" panose="020B0604030504040204" pitchFamily="34" charset="-120"/>
                          <a:ea typeface="微軟正黑體" panose="020B0604030504040204" pitchFamily="34" charset="-120"/>
                        </a:rPr>
                        <a:t>12</a:t>
                      </a:r>
                      <a:r>
                        <a:rPr lang="zh-TW" sz="2300" kern="100" dirty="0">
                          <a:effectLst/>
                          <a:latin typeface="微軟正黑體" panose="020B0604030504040204" pitchFamily="34" charset="-120"/>
                          <a:ea typeface="微軟正黑體" panose="020B0604030504040204" pitchFamily="34" charset="-120"/>
                        </a:rPr>
                        <a:t>月累計</a:t>
                      </a:r>
                    </a:p>
                    <a:p>
                      <a:pPr algn="l">
                        <a:spcAft>
                          <a:spcPts val="0"/>
                        </a:spcAft>
                      </a:pPr>
                      <a:r>
                        <a:rPr lang="en-US" sz="2300" kern="100" dirty="0">
                          <a:effectLst/>
                          <a:latin typeface="微軟正黑體" panose="020B0604030504040204" pitchFamily="34" charset="-120"/>
                          <a:ea typeface="微軟正黑體" panose="020B0604030504040204" pitchFamily="34" charset="-120"/>
                        </a:rPr>
                        <a:t>1,460,108 </a:t>
                      </a:r>
                      <a:r>
                        <a:rPr lang="zh-TW" sz="2300" kern="100" dirty="0">
                          <a:effectLst/>
                          <a:latin typeface="微軟正黑體" panose="020B0604030504040204" pitchFamily="34" charset="-120"/>
                          <a:ea typeface="微軟正黑體" panose="020B0604030504040204" pitchFamily="34" charset="-120"/>
                        </a:rPr>
                        <a:t>人次</a:t>
                      </a:r>
                      <a:endParaRPr lang="zh-TW" sz="23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634" marR="23634" marT="0" marB="0"/>
                </a:tc>
                <a:extLst>
                  <a:ext uri="{0D108BD9-81ED-4DB2-BD59-A6C34878D82A}">
                    <a16:rowId xmlns:a16="http://schemas.microsoft.com/office/drawing/2014/main" val="3715023750"/>
                  </a:ext>
                </a:extLst>
              </a:tr>
              <a:tr h="3308406">
                <a:tc>
                  <a:txBody>
                    <a:bodyPr/>
                    <a:lstStyle/>
                    <a:p>
                      <a:pPr algn="l">
                        <a:spcAft>
                          <a:spcPts val="0"/>
                        </a:spcAft>
                      </a:pPr>
                      <a:r>
                        <a:rPr lang="zh-TW" sz="2300" kern="100" dirty="0">
                          <a:effectLst/>
                          <a:latin typeface="微軟正黑體" panose="020B0604030504040204" pitchFamily="34" charset="-120"/>
                          <a:ea typeface="微軟正黑體" panose="020B0604030504040204" pitchFamily="34" charset="-120"/>
                        </a:rPr>
                        <a:t>外媒行銷新聞</a:t>
                      </a:r>
                      <a:endParaRPr lang="zh-TW" sz="23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634" marR="23634" marT="0" marB="0"/>
                </a:tc>
                <a:tc gridSpan="2">
                  <a:txBody>
                    <a:bodyPr/>
                    <a:lstStyle/>
                    <a:p>
                      <a:pPr marL="342900" indent="-342900" algn="l">
                        <a:spcAft>
                          <a:spcPts val="0"/>
                        </a:spcAft>
                        <a:buFont typeface="Arial" panose="020B0604020202020204" pitchFamily="34" charset="0"/>
                        <a:buChar char="•"/>
                      </a:pPr>
                      <a:r>
                        <a:rPr lang="en-US" sz="1700" kern="100" dirty="0">
                          <a:effectLst/>
                          <a:latin typeface="微軟正黑體" panose="020B0604030504040204" pitchFamily="34" charset="-120"/>
                          <a:ea typeface="微軟正黑體" panose="020B0604030504040204" pitchFamily="34" charset="-120"/>
                        </a:rPr>
                        <a:t>Big 7 Travel</a:t>
                      </a:r>
                    </a:p>
                    <a:p>
                      <a:pPr algn="l">
                        <a:spcAft>
                          <a:spcPts val="0"/>
                        </a:spcAft>
                      </a:pPr>
                      <a:r>
                        <a:rPr lang="en-US" sz="1700" kern="100" dirty="0">
                          <a:effectLst/>
                          <a:latin typeface="微軟正黑體" panose="020B0604030504040204" pitchFamily="34" charset="-120"/>
                          <a:ea typeface="微軟正黑體" panose="020B0604030504040204" pitchFamily="34" charset="-120"/>
                        </a:rPr>
                        <a:t>2019</a:t>
                      </a:r>
                      <a:r>
                        <a:rPr lang="zh-TW" sz="1700" kern="100" dirty="0">
                          <a:effectLst/>
                          <a:latin typeface="微軟正黑體" panose="020B0604030504040204" pitchFamily="34" charset="-120"/>
                          <a:ea typeface="微軟正黑體" panose="020B0604030504040204" pitchFamily="34" charset="-120"/>
                        </a:rPr>
                        <a:t>年推薦為「全球最佳</a:t>
                      </a:r>
                      <a:r>
                        <a:rPr lang="en-US" sz="1700" kern="100" dirty="0">
                          <a:effectLst/>
                          <a:latin typeface="微軟正黑體" panose="020B0604030504040204" pitchFamily="34" charset="-120"/>
                          <a:ea typeface="微軟正黑體" panose="020B0604030504040204" pitchFamily="34" charset="-120"/>
                        </a:rPr>
                        <a:t>50</a:t>
                      </a:r>
                      <a:r>
                        <a:rPr lang="zh-TW" sz="1700" kern="100" dirty="0">
                          <a:effectLst/>
                          <a:latin typeface="微軟正黑體" panose="020B0604030504040204" pitchFamily="34" charset="-120"/>
                          <a:ea typeface="微軟正黑體" panose="020B0604030504040204" pitchFamily="34" charset="-120"/>
                        </a:rPr>
                        <a:t>大耶誕市集」，為全台唯一、亞洲唯四入選的耶誕市集</a:t>
                      </a:r>
                      <a:endParaRPr lang="en-US" altLang="zh-TW" sz="1700" kern="100" dirty="0">
                        <a:effectLst/>
                        <a:latin typeface="微軟正黑體" panose="020B0604030504040204" pitchFamily="34" charset="-120"/>
                        <a:ea typeface="微軟正黑體" panose="020B0604030504040204" pitchFamily="34" charset="-120"/>
                      </a:endParaRPr>
                    </a:p>
                    <a:p>
                      <a:pPr marL="285750" indent="-285750" algn="l">
                        <a:spcAft>
                          <a:spcPts val="0"/>
                        </a:spcAft>
                        <a:buFont typeface="Arial" panose="020B0604020202020204" pitchFamily="34" charset="0"/>
                        <a:buChar char="•"/>
                      </a:pPr>
                      <a:r>
                        <a:rPr lang="zh-TW" sz="1700" kern="100" dirty="0">
                          <a:effectLst/>
                          <a:latin typeface="微軟正黑體" panose="020B0604030504040204" pitchFamily="34" charset="-120"/>
                          <a:ea typeface="微軟正黑體" panose="020B0604030504040204" pitchFamily="34" charset="-120"/>
                        </a:rPr>
                        <a:t>國外旅遊媒體</a:t>
                      </a:r>
                      <a:r>
                        <a:rPr lang="en-US" sz="1700" kern="100" dirty="0" err="1">
                          <a:effectLst/>
                          <a:latin typeface="微軟正黑體" panose="020B0604030504040204" pitchFamily="34" charset="-120"/>
                          <a:ea typeface="微軟正黑體" panose="020B0604030504040204" pitchFamily="34" charset="-120"/>
                        </a:rPr>
                        <a:t>TripZilla</a:t>
                      </a:r>
                      <a:endParaRPr lang="en-US" sz="1700" kern="100" dirty="0">
                        <a:effectLst/>
                        <a:latin typeface="微軟正黑體" panose="020B0604030504040204" pitchFamily="34" charset="-120"/>
                        <a:ea typeface="微軟正黑體" panose="020B0604030504040204" pitchFamily="34" charset="-120"/>
                      </a:endParaRPr>
                    </a:p>
                    <a:p>
                      <a:pPr algn="l">
                        <a:spcAft>
                          <a:spcPts val="0"/>
                        </a:spcAft>
                      </a:pPr>
                      <a:r>
                        <a:rPr lang="zh-TW" sz="1700" kern="100" dirty="0">
                          <a:effectLst/>
                          <a:latin typeface="微軟正黑體" panose="020B0604030504040204" pitchFamily="34" charset="-120"/>
                          <a:ea typeface="微軟正黑體" panose="020B0604030504040204" pitchFamily="34" charset="-120"/>
                        </a:rPr>
                        <a:t>推薦此活動是全球「十大魔幻耶誕市集</a:t>
                      </a:r>
                      <a:r>
                        <a:rPr lang="en-US" sz="1700" kern="100" dirty="0">
                          <a:effectLst/>
                          <a:latin typeface="微軟正黑體" panose="020B0604030504040204" pitchFamily="34" charset="-120"/>
                          <a:ea typeface="微軟正黑體" panose="020B0604030504040204" pitchFamily="34" charset="-120"/>
                        </a:rPr>
                        <a:t>(10 Most Magical Christmas Markets)</a:t>
                      </a:r>
                      <a:r>
                        <a:rPr lang="zh-TW" sz="1700" kern="100" dirty="0">
                          <a:effectLst/>
                          <a:latin typeface="微軟正黑體" panose="020B0604030504040204" pitchFamily="34" charset="-120"/>
                          <a:ea typeface="微軟正黑體" panose="020B0604030504040204" pitchFamily="34" charset="-120"/>
                        </a:rPr>
                        <a:t> 。</a:t>
                      </a:r>
                      <a:endParaRPr lang="zh-TW" sz="17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342900" indent="-342900" algn="l">
                        <a:spcAft>
                          <a:spcPts val="0"/>
                        </a:spcAft>
                        <a:buFont typeface="Arial" panose="020B0604020202020204" pitchFamily="34" charset="0"/>
                        <a:buChar char="•"/>
                      </a:pPr>
                      <a:r>
                        <a:rPr lang="en-US" sz="1700" kern="100" dirty="0">
                          <a:effectLst/>
                          <a:latin typeface="微軟正黑體" panose="020B0604030504040204" pitchFamily="34" charset="-120"/>
                          <a:ea typeface="微軟正黑體" panose="020B0604030504040204" pitchFamily="34" charset="-120"/>
                        </a:rPr>
                        <a:t>Wanderlust</a:t>
                      </a:r>
                    </a:p>
                    <a:p>
                      <a:pPr algn="l">
                        <a:spcAft>
                          <a:spcPts val="0"/>
                        </a:spcAft>
                      </a:pPr>
                      <a:r>
                        <a:rPr lang="zh-TW" sz="1700" kern="100" dirty="0">
                          <a:effectLst/>
                          <a:latin typeface="微軟正黑體" panose="020B0604030504040204" pitchFamily="34" charset="-120"/>
                          <a:ea typeface="微軟正黑體" panose="020B0604030504040204" pitchFamily="34" charset="-120"/>
                        </a:rPr>
                        <a:t>全球令人驚嘆的</a:t>
                      </a:r>
                      <a:r>
                        <a:rPr lang="en-US" sz="1700" kern="100" dirty="0">
                          <a:effectLst/>
                          <a:latin typeface="微軟正黑體" panose="020B0604030504040204" pitchFamily="34" charset="-120"/>
                          <a:ea typeface="微軟正黑體" panose="020B0604030504040204" pitchFamily="34" charset="-120"/>
                        </a:rPr>
                        <a:t>8</a:t>
                      </a:r>
                      <a:r>
                        <a:rPr lang="zh-TW" sz="1700" kern="100" dirty="0">
                          <a:effectLst/>
                          <a:latin typeface="微軟正黑體" panose="020B0604030504040204" pitchFamily="34" charset="-120"/>
                          <a:ea typeface="微軟正黑體" panose="020B0604030504040204" pitchFamily="34" charset="-120"/>
                        </a:rPr>
                        <a:t>棵耶誕樹</a:t>
                      </a:r>
                      <a:endParaRPr lang="en-US" altLang="zh-TW" sz="1700" kern="100" dirty="0">
                        <a:effectLst/>
                        <a:latin typeface="微軟正黑體" panose="020B0604030504040204" pitchFamily="34" charset="-120"/>
                        <a:ea typeface="微軟正黑體" panose="020B0604030504040204" pitchFamily="34" charset="-120"/>
                      </a:endParaRPr>
                    </a:p>
                    <a:p>
                      <a:pPr marL="342900" indent="-342900" algn="l">
                        <a:spcAft>
                          <a:spcPts val="0"/>
                        </a:spcAft>
                        <a:buFont typeface="Arial" panose="020B0604020202020204" pitchFamily="34" charset="0"/>
                        <a:buChar char="•"/>
                      </a:pPr>
                      <a:r>
                        <a:rPr lang="en-US" sz="1700" kern="100" dirty="0">
                          <a:effectLst/>
                          <a:latin typeface="微軟正黑體" panose="020B0604030504040204" pitchFamily="34" charset="-120"/>
                          <a:ea typeface="微軟正黑體" panose="020B0604030504040204" pitchFamily="34" charset="-120"/>
                        </a:rPr>
                        <a:t>BBC</a:t>
                      </a:r>
                    </a:p>
                    <a:p>
                      <a:pPr algn="l">
                        <a:spcAft>
                          <a:spcPts val="0"/>
                        </a:spcAft>
                      </a:pPr>
                      <a:r>
                        <a:rPr lang="zh-TW" sz="1700" kern="100" dirty="0">
                          <a:effectLst/>
                          <a:latin typeface="微軟正黑體" panose="020B0604030504040204" pitchFamily="34" charset="-120"/>
                          <a:ea typeface="微軟正黑體" panose="020B0604030504040204" pitchFamily="34" charset="-120"/>
                        </a:rPr>
                        <a:t>報導耶誕城深受在地居民及遊客喜愛的夢幻光廊</a:t>
                      </a:r>
                      <a:endParaRPr lang="en-US" altLang="zh-TW" sz="1700" kern="100" dirty="0">
                        <a:effectLst/>
                        <a:latin typeface="微軟正黑體" panose="020B0604030504040204" pitchFamily="34" charset="-120"/>
                        <a:ea typeface="微軟正黑體" panose="020B0604030504040204" pitchFamily="34" charset="-120"/>
                      </a:endParaRPr>
                    </a:p>
                    <a:p>
                      <a:pPr marL="342900" indent="-342900" algn="l">
                        <a:spcAft>
                          <a:spcPts val="0"/>
                        </a:spcAft>
                        <a:buFont typeface="Arial" panose="020B0604020202020204" pitchFamily="34" charset="0"/>
                        <a:buChar char="•"/>
                      </a:pPr>
                      <a:r>
                        <a:rPr lang="en-US" sz="1700" kern="100" dirty="0" err="1">
                          <a:effectLst/>
                          <a:latin typeface="微軟正黑體" panose="020B0604030504040204" pitchFamily="34" charset="-120"/>
                          <a:ea typeface="微軟正黑體" panose="020B0604030504040204" pitchFamily="34" charset="-120"/>
                        </a:rPr>
                        <a:t>Euronews</a:t>
                      </a:r>
                      <a:endParaRPr lang="en-US" sz="1700" kern="100" dirty="0">
                        <a:effectLst/>
                        <a:latin typeface="微軟正黑體" panose="020B0604030504040204" pitchFamily="34" charset="-120"/>
                        <a:ea typeface="微軟正黑體" panose="020B0604030504040204" pitchFamily="34" charset="-120"/>
                      </a:endParaRPr>
                    </a:p>
                    <a:p>
                      <a:pPr algn="l">
                        <a:spcAft>
                          <a:spcPts val="0"/>
                        </a:spcAft>
                      </a:pPr>
                      <a:r>
                        <a:rPr lang="zh-TW" sz="1700" kern="100" dirty="0">
                          <a:effectLst/>
                          <a:latin typeface="微軟正黑體" panose="020B0604030504040204" pitchFamily="34" charset="-120"/>
                          <a:ea typeface="微軟正黑體" panose="020B0604030504040204" pitchFamily="34" charset="-120"/>
                        </a:rPr>
                        <a:t>報導台灣因疫情控制穩定，民眾得以歡慶耶誕</a:t>
                      </a:r>
                      <a:endParaRPr lang="en-US" altLang="zh-TW" sz="1700" kern="100" dirty="0">
                        <a:effectLst/>
                        <a:latin typeface="微軟正黑體" panose="020B0604030504040204" pitchFamily="34" charset="-120"/>
                        <a:ea typeface="微軟正黑體" panose="020B0604030504040204" pitchFamily="34" charset="-120"/>
                      </a:endParaRPr>
                    </a:p>
                    <a:p>
                      <a:pPr marL="342900" indent="-342900" algn="l">
                        <a:spcAft>
                          <a:spcPts val="0"/>
                        </a:spcAft>
                        <a:buFont typeface="Arial" panose="020B0604020202020204" pitchFamily="34" charset="0"/>
                        <a:buChar char="•"/>
                      </a:pPr>
                      <a:r>
                        <a:rPr lang="zh-TW" sz="1700" kern="100" dirty="0">
                          <a:effectLst/>
                          <a:latin typeface="微軟正黑體" panose="020B0604030504040204" pitchFamily="34" charset="-120"/>
                          <a:ea typeface="微軟正黑體" panose="020B0604030504040204" pitchFamily="34" charset="-120"/>
                        </a:rPr>
                        <a:t>美聯社、日本朝日電視台、馬來西亞星洲日報、香港亞洲電視</a:t>
                      </a:r>
                      <a:r>
                        <a:rPr lang="en-US" sz="1700" kern="100" dirty="0">
                          <a:effectLst/>
                          <a:latin typeface="微軟正黑體" panose="020B0604030504040204" pitchFamily="34" charset="-120"/>
                          <a:ea typeface="微軟正黑體" panose="020B0604030504040204" pitchFamily="34" charset="-120"/>
                        </a:rPr>
                        <a:t>(ATV)</a:t>
                      </a:r>
                      <a:r>
                        <a:rPr lang="zh-TW" sz="1700" kern="100" dirty="0">
                          <a:effectLst/>
                          <a:latin typeface="微軟正黑體" panose="020B0604030504040204" pitchFamily="34" charset="-120"/>
                          <a:ea typeface="微軟正黑體" panose="020B0604030504040204" pitchFamily="34" charset="-120"/>
                        </a:rPr>
                        <a:t>等知名國際媒體及日本</a:t>
                      </a:r>
                      <a:r>
                        <a:rPr lang="en-US" sz="1700" kern="100" dirty="0" err="1">
                          <a:effectLst/>
                          <a:latin typeface="微軟正黑體" panose="020B0604030504040204" pitchFamily="34" charset="-120"/>
                          <a:ea typeface="微軟正黑體" panose="020B0604030504040204" pitchFamily="34" charset="-120"/>
                        </a:rPr>
                        <a:t>TaipeiNavi</a:t>
                      </a:r>
                      <a:r>
                        <a:rPr lang="zh-TW" sz="1700" kern="100" dirty="0">
                          <a:effectLst/>
                          <a:latin typeface="微軟正黑體" panose="020B0604030504040204" pitchFamily="34" charset="-120"/>
                          <a:ea typeface="微軟正黑體" panose="020B0604030504040204" pitchFamily="34" charset="-120"/>
                        </a:rPr>
                        <a:t>社群網站</a:t>
                      </a:r>
                      <a:endParaRPr lang="en-US" altLang="zh-TW" sz="1700" kern="100" dirty="0">
                        <a:effectLst/>
                        <a:latin typeface="微軟正黑體" panose="020B0604030504040204" pitchFamily="34" charset="-120"/>
                        <a:ea typeface="微軟正黑體" panose="020B0604030504040204" pitchFamily="34" charset="-120"/>
                      </a:endParaRPr>
                    </a:p>
                    <a:p>
                      <a:pPr algn="l">
                        <a:spcAft>
                          <a:spcPts val="0"/>
                        </a:spcAft>
                      </a:pPr>
                      <a:r>
                        <a:rPr lang="zh-TW" sz="1700" kern="100" dirty="0">
                          <a:effectLst/>
                          <a:latin typeface="微軟正黑體" panose="020B0604030504040204" pitchFamily="34" charset="-120"/>
                          <a:ea typeface="微軟正黑體" panose="020B0604030504040204" pitchFamily="34" charset="-120"/>
                        </a:rPr>
                        <a:t>報導台灣在病毒肆虐全球下，依然可以辦理大型慶典，一同歡慶耶誕。</a:t>
                      </a:r>
                      <a:endParaRPr lang="zh-TW" sz="17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634" marR="23634" marT="0" marB="0"/>
                </a:tc>
                <a:tc hMerge="1">
                  <a:txBody>
                    <a:bodyPr/>
                    <a:lstStyle/>
                    <a:p>
                      <a:pPr algn="l">
                        <a:spcAft>
                          <a:spcPts val="0"/>
                        </a:spcAft>
                      </a:pPr>
                      <a:endParaRPr 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28306" marR="28306" marT="0" marB="0"/>
                </a:tc>
                <a:extLst>
                  <a:ext uri="{0D108BD9-81ED-4DB2-BD59-A6C34878D82A}">
                    <a16:rowId xmlns:a16="http://schemas.microsoft.com/office/drawing/2014/main" val="2172348787"/>
                  </a:ext>
                </a:extLst>
              </a:tr>
            </a:tbl>
          </a:graphicData>
        </a:graphic>
      </p:graphicFrame>
      <p:sp>
        <p:nvSpPr>
          <p:cNvPr id="2" name="文字方塊 1">
            <a:extLst>
              <a:ext uri="{FF2B5EF4-FFF2-40B4-BE49-F238E27FC236}">
                <a16:creationId xmlns:a16="http://schemas.microsoft.com/office/drawing/2014/main" id="{CA3C5D8E-2973-BE5D-C736-25B64F7912DB}"/>
              </a:ext>
            </a:extLst>
          </p:cNvPr>
          <p:cNvSpPr txBox="1"/>
          <p:nvPr/>
        </p:nvSpPr>
        <p:spPr>
          <a:xfrm>
            <a:off x="1112520" y="184253"/>
            <a:ext cx="9966960" cy="1077218"/>
          </a:xfrm>
          <a:prstGeom prst="rect">
            <a:avLst/>
          </a:prstGeom>
          <a:noFill/>
        </p:spPr>
        <p:txBody>
          <a:bodyPr wrap="square" rtlCol="0">
            <a:spAutoFit/>
          </a:bodyPr>
          <a:lstStyle/>
          <a:p>
            <a:r>
              <a:rPr lang="en-US" altLang="zh-TW" sz="3200" b="1" dirty="0">
                <a:solidFill>
                  <a:schemeClr val="bg1"/>
                </a:solidFill>
                <a:latin typeface="微軟正黑體" panose="020B0604030504040204" pitchFamily="34" charset="-120"/>
                <a:ea typeface="微軟正黑體" panose="020B0604030504040204" pitchFamily="34" charset="-120"/>
              </a:rPr>
              <a:t>2020</a:t>
            </a:r>
            <a:r>
              <a:rPr lang="zh-TW" altLang="en-US" sz="3200" b="1" dirty="0">
                <a:solidFill>
                  <a:schemeClr val="bg1"/>
                </a:solidFill>
                <a:latin typeface="微軟正黑體" panose="020B0604030504040204" pitchFamily="34" charset="-120"/>
                <a:ea typeface="微軟正黑體" panose="020B0604030504040204" pitchFamily="34" charset="-120"/>
              </a:rPr>
              <a:t>及</a:t>
            </a:r>
            <a:r>
              <a:rPr lang="en-US" altLang="zh-TW" sz="3200" b="1" dirty="0">
                <a:solidFill>
                  <a:schemeClr val="bg1"/>
                </a:solidFill>
                <a:latin typeface="微軟正黑體" panose="020B0604030504040204" pitchFamily="34" charset="-120"/>
                <a:ea typeface="微軟正黑體" panose="020B0604030504040204" pitchFamily="34" charset="-120"/>
              </a:rPr>
              <a:t>2021</a:t>
            </a:r>
            <a:r>
              <a:rPr lang="zh-TW" altLang="en-US" sz="3200" b="1" dirty="0">
                <a:solidFill>
                  <a:schemeClr val="bg1"/>
                </a:solidFill>
                <a:latin typeface="微軟正黑體" panose="020B0604030504040204" pitchFamily="34" charset="-120"/>
                <a:ea typeface="微軟正黑體" panose="020B0604030504040204" pitchFamily="34" charset="-120"/>
              </a:rPr>
              <a:t>年耶誕城活動板橋站捷運乘載量</a:t>
            </a:r>
            <a:endParaRPr lang="en-US" altLang="zh-TW" sz="3200" b="1" dirty="0">
              <a:solidFill>
                <a:schemeClr val="bg1"/>
              </a:solidFill>
              <a:latin typeface="微軟正黑體" panose="020B0604030504040204" pitchFamily="34" charset="-120"/>
              <a:ea typeface="微軟正黑體" panose="020B0604030504040204" pitchFamily="34" charset="-120"/>
            </a:endParaRPr>
          </a:p>
          <a:p>
            <a:r>
              <a:rPr lang="zh-TW" altLang="en-US" sz="3200" b="1" dirty="0">
                <a:solidFill>
                  <a:schemeClr val="bg1"/>
                </a:solidFill>
                <a:latin typeface="微軟正黑體" panose="020B0604030504040204" pitchFamily="34" charset="-120"/>
                <a:ea typeface="微軟正黑體" panose="020B0604030504040204" pitchFamily="34" charset="-120"/>
              </a:rPr>
              <a:t>及重大新聞資訊</a:t>
            </a:r>
          </a:p>
        </p:txBody>
      </p:sp>
    </p:spTree>
    <p:extLst>
      <p:ext uri="{BB962C8B-B14F-4D97-AF65-F5344CB8AC3E}">
        <p14:creationId xmlns:p14="http://schemas.microsoft.com/office/powerpoint/2010/main" val="2647524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5CA216B-C496-C24F-8315-C6534AB431A1}"/>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a:extLst>
              <a:ext uri="{FF2B5EF4-FFF2-40B4-BE49-F238E27FC236}">
                <a16:creationId xmlns:a16="http://schemas.microsoft.com/office/drawing/2014/main" id="{420BF400-F724-DF3E-2C17-1C9B9B1B69A0}"/>
              </a:ext>
            </a:extLst>
          </p:cNvPr>
          <p:cNvSpPr/>
          <p:nvPr/>
        </p:nvSpPr>
        <p:spPr>
          <a:xfrm rot="20852233">
            <a:off x="-273832" y="3047684"/>
            <a:ext cx="12739660" cy="965200"/>
          </a:xfrm>
          <a:prstGeom prst="parallelogram">
            <a:avLst>
              <a:gd name="adj" fmla="val 22944"/>
            </a:avLst>
          </a:prstGeom>
          <a:solidFill>
            <a:srgbClr val="DC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內容版面配置區 3" title="Microsoft Power BI">
                <a:extLst>
                  <a:ext uri="{FF2B5EF4-FFF2-40B4-BE49-F238E27FC236}">
                    <a16:creationId xmlns:a16="http://schemas.microsoft.com/office/drawing/2014/main" id="{EFED9ABB-C466-31D5-07DF-7B429AEDE4D3}"/>
                  </a:ext>
                </a:extLst>
              </p:cNvPr>
              <p:cNvGraphicFramePr>
                <a:graphicFrameLocks noGrp="1"/>
              </p:cNvGraphicFramePr>
              <p:nvPr>
                <p:ph idx="1"/>
                <p:extLst>
                  <p:ext uri="{D42A27DB-BD31-4B8C-83A1-F6EECF244321}">
                    <p14:modId xmlns:p14="http://schemas.microsoft.com/office/powerpoint/2010/main" val="1708281792"/>
                  </p:ext>
                </p:extLst>
              </p:nvPr>
            </p:nvGraphicFramePr>
            <p:xfrm>
              <a:off x="436880" y="245744"/>
              <a:ext cx="11399520" cy="636841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內容版面配置區 3" title="Microsoft Power BI">
                <a:extLst>
                  <a:ext uri="{FF2B5EF4-FFF2-40B4-BE49-F238E27FC236}">
                    <a16:creationId xmlns:a16="http://schemas.microsoft.com/office/drawing/2014/main" id="{EFED9ABB-C466-31D5-07DF-7B429AEDE4D3}"/>
                  </a:ext>
                </a:extLst>
              </p:cNvPr>
              <p:cNvPicPr>
                <a:picLocks noGrp="1" noRot="1" noChangeAspect="1" noMove="1" noResize="1" noEditPoints="1" noAdjustHandles="1" noChangeArrowheads="1" noChangeShapeType="1"/>
              </p:cNvPicPr>
              <p:nvPr/>
            </p:nvPicPr>
            <p:blipFill>
              <a:blip r:embed="rId3"/>
              <a:stretch>
                <a:fillRect/>
              </a:stretch>
            </p:blipFill>
            <p:spPr>
              <a:xfrm>
                <a:off x="436880" y="245744"/>
                <a:ext cx="11399520" cy="6368415"/>
              </a:xfrm>
              <a:prstGeom prst="rect">
                <a:avLst/>
              </a:prstGeom>
            </p:spPr>
          </p:pic>
        </mc:Fallback>
      </mc:AlternateContent>
      <p:sp>
        <p:nvSpPr>
          <p:cNvPr id="6" name="矩形 5">
            <a:extLst>
              <a:ext uri="{FF2B5EF4-FFF2-40B4-BE49-F238E27FC236}">
                <a16:creationId xmlns:a16="http://schemas.microsoft.com/office/drawing/2014/main" id="{6076E8E1-4736-5796-AA43-614AAB1FF39E}"/>
              </a:ext>
            </a:extLst>
          </p:cNvPr>
          <p:cNvSpPr/>
          <p:nvPr/>
        </p:nvSpPr>
        <p:spPr>
          <a:xfrm>
            <a:off x="731520" y="985520"/>
            <a:ext cx="2428240" cy="6400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0DB9CB64-00F1-5492-DE0F-8A517BBE3F63}"/>
              </a:ext>
            </a:extLst>
          </p:cNvPr>
          <p:cNvSpPr/>
          <p:nvPr/>
        </p:nvSpPr>
        <p:spPr>
          <a:xfrm>
            <a:off x="3454400" y="984500"/>
            <a:ext cx="7924800" cy="1197995"/>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BE7FD70-A063-EAA1-C73F-148E80CD14D2}"/>
              </a:ext>
            </a:extLst>
          </p:cNvPr>
          <p:cNvSpPr/>
          <p:nvPr/>
        </p:nvSpPr>
        <p:spPr>
          <a:xfrm>
            <a:off x="495300" y="2222504"/>
            <a:ext cx="10883900" cy="2882896"/>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C734DB4A-D9AE-D646-714C-93BCBD4B9690}"/>
              </a:ext>
            </a:extLst>
          </p:cNvPr>
          <p:cNvSpPr/>
          <p:nvPr/>
        </p:nvSpPr>
        <p:spPr>
          <a:xfrm>
            <a:off x="495300" y="5147312"/>
            <a:ext cx="3589020" cy="1162048"/>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41487BC2-9816-66E0-38C2-4F2DBF5D3C98}"/>
              </a:ext>
            </a:extLst>
          </p:cNvPr>
          <p:cNvSpPr/>
          <p:nvPr/>
        </p:nvSpPr>
        <p:spPr>
          <a:xfrm>
            <a:off x="4084320" y="5149216"/>
            <a:ext cx="3589020" cy="1162048"/>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DE85EA7D-3B1A-6482-3C97-D789273264AC}"/>
              </a:ext>
            </a:extLst>
          </p:cNvPr>
          <p:cNvSpPr/>
          <p:nvPr/>
        </p:nvSpPr>
        <p:spPr>
          <a:xfrm>
            <a:off x="7673340" y="5147312"/>
            <a:ext cx="3705860" cy="1162048"/>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67026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EBD280F-9041-9EF3-7620-A6508D035487}"/>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a:extLst>
              <a:ext uri="{FF2B5EF4-FFF2-40B4-BE49-F238E27FC236}">
                <a16:creationId xmlns:a16="http://schemas.microsoft.com/office/drawing/2014/main" id="{80E7080D-AE3E-597D-DDE0-C0DEFD89FAA3}"/>
              </a:ext>
            </a:extLst>
          </p:cNvPr>
          <p:cNvSpPr/>
          <p:nvPr/>
        </p:nvSpPr>
        <p:spPr>
          <a:xfrm rot="20852233">
            <a:off x="-273832" y="3047684"/>
            <a:ext cx="12739660" cy="965200"/>
          </a:xfrm>
          <a:prstGeom prst="parallelogram">
            <a:avLst>
              <a:gd name="adj" fmla="val 22944"/>
            </a:avLst>
          </a:prstGeom>
          <a:solidFill>
            <a:srgbClr val="DC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內容版面配置區 3" title="Microsoft Power BI">
                <a:extLst>
                  <a:ext uri="{FF2B5EF4-FFF2-40B4-BE49-F238E27FC236}">
                    <a16:creationId xmlns:a16="http://schemas.microsoft.com/office/drawing/2014/main" id="{27E7E3E5-3A0B-2BC2-3204-88BC8A509DCC}"/>
                  </a:ext>
                </a:extLst>
              </p:cNvPr>
              <p:cNvGraphicFramePr>
                <a:graphicFrameLocks noGrp="1"/>
              </p:cNvGraphicFramePr>
              <p:nvPr>
                <p:ph idx="1"/>
                <p:extLst>
                  <p:ext uri="{D42A27DB-BD31-4B8C-83A1-F6EECF244321}">
                    <p14:modId xmlns:p14="http://schemas.microsoft.com/office/powerpoint/2010/main" val="2968724262"/>
                  </p:ext>
                </p:extLst>
              </p:nvPr>
            </p:nvGraphicFramePr>
            <p:xfrm>
              <a:off x="386080" y="243840"/>
              <a:ext cx="11480800" cy="642112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內容版面配置區 3" title="Microsoft Power BI">
                <a:extLst>
                  <a:ext uri="{FF2B5EF4-FFF2-40B4-BE49-F238E27FC236}">
                    <a16:creationId xmlns:a16="http://schemas.microsoft.com/office/drawing/2014/main" id="{27E7E3E5-3A0B-2BC2-3204-88BC8A509DCC}"/>
                  </a:ext>
                </a:extLst>
              </p:cNvPr>
              <p:cNvPicPr>
                <a:picLocks noGrp="1" noRot="1" noChangeAspect="1" noMove="1" noResize="1" noEditPoints="1" noAdjustHandles="1" noChangeArrowheads="1" noChangeShapeType="1"/>
              </p:cNvPicPr>
              <p:nvPr/>
            </p:nvPicPr>
            <p:blipFill>
              <a:blip r:embed="rId3"/>
              <a:stretch>
                <a:fillRect/>
              </a:stretch>
            </p:blipFill>
            <p:spPr>
              <a:xfrm>
                <a:off x="386080" y="243840"/>
                <a:ext cx="11480800" cy="6421120"/>
              </a:xfrm>
              <a:prstGeom prst="rect">
                <a:avLst/>
              </a:prstGeom>
            </p:spPr>
          </p:pic>
        </mc:Fallback>
      </mc:AlternateContent>
      <p:sp>
        <p:nvSpPr>
          <p:cNvPr id="6" name="矩形 5">
            <a:extLst>
              <a:ext uri="{FF2B5EF4-FFF2-40B4-BE49-F238E27FC236}">
                <a16:creationId xmlns:a16="http://schemas.microsoft.com/office/drawing/2014/main" id="{9EC40A0F-A162-EAF8-7B73-9AEF6043E78C}"/>
              </a:ext>
            </a:extLst>
          </p:cNvPr>
          <p:cNvSpPr/>
          <p:nvPr/>
        </p:nvSpPr>
        <p:spPr>
          <a:xfrm>
            <a:off x="8188960" y="1117600"/>
            <a:ext cx="2428240" cy="6400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3503DA18-0851-B510-0BB0-556CF05C5604}"/>
              </a:ext>
            </a:extLst>
          </p:cNvPr>
          <p:cNvSpPr/>
          <p:nvPr/>
        </p:nvSpPr>
        <p:spPr>
          <a:xfrm>
            <a:off x="497840" y="384176"/>
            <a:ext cx="7101840" cy="1891664"/>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233F51F-632A-F09A-3CFE-6FF99B6C195C}"/>
              </a:ext>
            </a:extLst>
          </p:cNvPr>
          <p:cNvSpPr/>
          <p:nvPr/>
        </p:nvSpPr>
        <p:spPr>
          <a:xfrm>
            <a:off x="497840" y="2275840"/>
            <a:ext cx="7101840" cy="4197984"/>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13840994-4DC9-7320-149E-6DD494E25D53}"/>
              </a:ext>
            </a:extLst>
          </p:cNvPr>
          <p:cNvSpPr/>
          <p:nvPr/>
        </p:nvSpPr>
        <p:spPr>
          <a:xfrm>
            <a:off x="7599680" y="2275840"/>
            <a:ext cx="3830320" cy="3119119"/>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788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5C610C1-480D-1735-1B52-E90776DB2FB8}"/>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平行四邊形 9">
            <a:extLst>
              <a:ext uri="{FF2B5EF4-FFF2-40B4-BE49-F238E27FC236}">
                <a16:creationId xmlns:a16="http://schemas.microsoft.com/office/drawing/2014/main" id="{1E54C1AF-CCBF-2367-1AD2-43AAA4444ECE}"/>
              </a:ext>
            </a:extLst>
          </p:cNvPr>
          <p:cNvSpPr/>
          <p:nvPr/>
        </p:nvSpPr>
        <p:spPr>
          <a:xfrm rot="747767" flipH="1">
            <a:off x="-273832" y="3047684"/>
            <a:ext cx="12739660" cy="965200"/>
          </a:xfrm>
          <a:prstGeom prst="parallelogram">
            <a:avLst>
              <a:gd name="adj" fmla="val 22944"/>
            </a:avLst>
          </a:prstGeom>
          <a:solidFill>
            <a:srgbClr val="DC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增益集 3" title="Microsoft Power BI">
                <a:extLst>
                  <a:ext uri="{FF2B5EF4-FFF2-40B4-BE49-F238E27FC236}">
                    <a16:creationId xmlns:a16="http://schemas.microsoft.com/office/drawing/2014/main" id="{0C492BA8-9FC0-C11B-1717-05B59EDA5E75}"/>
                  </a:ext>
                </a:extLst>
              </p:cNvPr>
              <p:cNvGraphicFramePr>
                <a:graphicFrameLocks noGrp="1"/>
              </p:cNvGraphicFramePr>
              <p:nvPr>
                <p:extLst>
                  <p:ext uri="{D42A27DB-BD31-4B8C-83A1-F6EECF244321}">
                    <p14:modId xmlns:p14="http://schemas.microsoft.com/office/powerpoint/2010/main" val="430328443"/>
                  </p:ext>
                </p:extLst>
              </p:nvPr>
            </p:nvGraphicFramePr>
            <p:xfrm>
              <a:off x="355600" y="264160"/>
              <a:ext cx="11480800" cy="638048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增益集 3" title="Microsoft Power BI">
                <a:extLst>
                  <a:ext uri="{FF2B5EF4-FFF2-40B4-BE49-F238E27FC236}">
                    <a16:creationId xmlns:a16="http://schemas.microsoft.com/office/drawing/2014/main" id="{0C492BA8-9FC0-C11B-1717-05B59EDA5E75}"/>
                  </a:ext>
                </a:extLst>
              </p:cNvPr>
              <p:cNvPicPr>
                <a:picLocks noGrp="1" noRot="1" noChangeAspect="1" noMove="1" noResize="1" noEditPoints="1" noAdjustHandles="1" noChangeArrowheads="1" noChangeShapeType="1"/>
              </p:cNvPicPr>
              <p:nvPr/>
            </p:nvPicPr>
            <p:blipFill>
              <a:blip r:embed="rId3"/>
              <a:stretch>
                <a:fillRect/>
              </a:stretch>
            </p:blipFill>
            <p:spPr>
              <a:xfrm>
                <a:off x="355600" y="264160"/>
                <a:ext cx="11480800" cy="6380480"/>
              </a:xfrm>
              <a:prstGeom prst="rect">
                <a:avLst/>
              </a:prstGeom>
            </p:spPr>
          </p:pic>
        </mc:Fallback>
      </mc:AlternateContent>
      <p:sp>
        <p:nvSpPr>
          <p:cNvPr id="7" name="矩形 6">
            <a:extLst>
              <a:ext uri="{FF2B5EF4-FFF2-40B4-BE49-F238E27FC236}">
                <a16:creationId xmlns:a16="http://schemas.microsoft.com/office/drawing/2014/main" id="{43724D3C-B276-C7B3-0BAB-FB99D9C8B975}"/>
              </a:ext>
            </a:extLst>
          </p:cNvPr>
          <p:cNvSpPr/>
          <p:nvPr/>
        </p:nvSpPr>
        <p:spPr>
          <a:xfrm>
            <a:off x="1422400" y="436880"/>
            <a:ext cx="2428240" cy="6400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530543A5-4FE4-8546-191D-4017859227FA}"/>
              </a:ext>
            </a:extLst>
          </p:cNvPr>
          <p:cNvSpPr/>
          <p:nvPr/>
        </p:nvSpPr>
        <p:spPr>
          <a:xfrm>
            <a:off x="4724400" y="546736"/>
            <a:ext cx="6736080" cy="4319904"/>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D224BC31-7FD2-9F4D-712F-A32E851C278A}"/>
              </a:ext>
            </a:extLst>
          </p:cNvPr>
          <p:cNvSpPr/>
          <p:nvPr/>
        </p:nvSpPr>
        <p:spPr>
          <a:xfrm>
            <a:off x="375920" y="4874896"/>
            <a:ext cx="11084560" cy="1436368"/>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36604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DBECCEF-762F-0E02-8C9C-21BD4D1087AC}"/>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平行四邊形 9">
            <a:extLst>
              <a:ext uri="{FF2B5EF4-FFF2-40B4-BE49-F238E27FC236}">
                <a16:creationId xmlns:a16="http://schemas.microsoft.com/office/drawing/2014/main" id="{532EBD8D-CFC0-313E-340C-D46E046CB6D6}"/>
              </a:ext>
            </a:extLst>
          </p:cNvPr>
          <p:cNvSpPr/>
          <p:nvPr/>
        </p:nvSpPr>
        <p:spPr>
          <a:xfrm rot="747767" flipH="1">
            <a:off x="-273832" y="3047684"/>
            <a:ext cx="12739660" cy="965200"/>
          </a:xfrm>
          <a:prstGeom prst="parallelogram">
            <a:avLst>
              <a:gd name="adj" fmla="val 22944"/>
            </a:avLst>
          </a:prstGeom>
          <a:solidFill>
            <a:srgbClr val="DC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內容版面配置區 4" title="Microsoft Power BI">
                <a:extLst>
                  <a:ext uri="{FF2B5EF4-FFF2-40B4-BE49-F238E27FC236}">
                    <a16:creationId xmlns:a16="http://schemas.microsoft.com/office/drawing/2014/main" id="{8FF028CE-92CF-96EF-8CF9-BF477BF5F170}"/>
                  </a:ext>
                </a:extLst>
              </p:cNvPr>
              <p:cNvGraphicFramePr>
                <a:graphicFrameLocks noGrp="1"/>
              </p:cNvGraphicFramePr>
              <p:nvPr>
                <p:ph idx="1"/>
                <p:extLst>
                  <p:ext uri="{D42A27DB-BD31-4B8C-83A1-F6EECF244321}">
                    <p14:modId xmlns:p14="http://schemas.microsoft.com/office/powerpoint/2010/main" val="3809086377"/>
                  </p:ext>
                </p:extLst>
              </p:nvPr>
            </p:nvGraphicFramePr>
            <p:xfrm>
              <a:off x="345440" y="243840"/>
              <a:ext cx="11450320" cy="643128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內容版面配置區 4" title="Microsoft Power BI">
                <a:extLst>
                  <a:ext uri="{FF2B5EF4-FFF2-40B4-BE49-F238E27FC236}">
                    <a16:creationId xmlns:a16="http://schemas.microsoft.com/office/drawing/2014/main" id="{8FF028CE-92CF-96EF-8CF9-BF477BF5F170}"/>
                  </a:ext>
                </a:extLst>
              </p:cNvPr>
              <p:cNvPicPr>
                <a:picLocks noGrp="1" noRot="1" noChangeAspect="1" noMove="1" noResize="1" noEditPoints="1" noAdjustHandles="1" noChangeArrowheads="1" noChangeShapeType="1"/>
              </p:cNvPicPr>
              <p:nvPr/>
            </p:nvPicPr>
            <p:blipFill>
              <a:blip r:embed="rId3"/>
              <a:stretch>
                <a:fillRect/>
              </a:stretch>
            </p:blipFill>
            <p:spPr>
              <a:xfrm>
                <a:off x="345440" y="243840"/>
                <a:ext cx="11450320" cy="6431280"/>
              </a:xfrm>
              <a:prstGeom prst="rect">
                <a:avLst/>
              </a:prstGeom>
            </p:spPr>
          </p:pic>
        </mc:Fallback>
      </mc:AlternateContent>
      <p:sp>
        <p:nvSpPr>
          <p:cNvPr id="6" name="矩形 5">
            <a:extLst>
              <a:ext uri="{FF2B5EF4-FFF2-40B4-BE49-F238E27FC236}">
                <a16:creationId xmlns:a16="http://schemas.microsoft.com/office/drawing/2014/main" id="{4ABF2029-272D-7300-C0A3-84726D3BDEFF}"/>
              </a:ext>
            </a:extLst>
          </p:cNvPr>
          <p:cNvSpPr/>
          <p:nvPr/>
        </p:nvSpPr>
        <p:spPr>
          <a:xfrm>
            <a:off x="4693920" y="558800"/>
            <a:ext cx="2428240" cy="6400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C1C33886-5571-7548-4BCB-6B49ED9F74FE}"/>
              </a:ext>
            </a:extLst>
          </p:cNvPr>
          <p:cNvSpPr/>
          <p:nvPr/>
        </p:nvSpPr>
        <p:spPr>
          <a:xfrm>
            <a:off x="396240" y="1442720"/>
            <a:ext cx="5781040" cy="5069840"/>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7089D197-5FDC-4952-1AAC-375DAB1D430E}"/>
              </a:ext>
            </a:extLst>
          </p:cNvPr>
          <p:cNvSpPr/>
          <p:nvPr/>
        </p:nvSpPr>
        <p:spPr>
          <a:xfrm>
            <a:off x="6350000" y="1442720"/>
            <a:ext cx="4978400" cy="1798320"/>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06163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53922A3-99D7-26DB-3B62-4A3476CBAD6B}"/>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a:extLst>
              <a:ext uri="{FF2B5EF4-FFF2-40B4-BE49-F238E27FC236}">
                <a16:creationId xmlns:a16="http://schemas.microsoft.com/office/drawing/2014/main" id="{4147885C-0F3C-96E0-5C36-30B8F474CFA4}"/>
              </a:ext>
            </a:extLst>
          </p:cNvPr>
          <p:cNvSpPr/>
          <p:nvPr/>
        </p:nvSpPr>
        <p:spPr>
          <a:xfrm rot="747767" flipH="1">
            <a:off x="-273832" y="3047684"/>
            <a:ext cx="12739660" cy="965200"/>
          </a:xfrm>
          <a:prstGeom prst="parallelogram">
            <a:avLst>
              <a:gd name="adj" fmla="val 22944"/>
            </a:avLst>
          </a:prstGeom>
          <a:solidFill>
            <a:srgbClr val="DC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增益集 3" title="Microsoft Power BI">
                <a:extLst>
                  <a:ext uri="{FF2B5EF4-FFF2-40B4-BE49-F238E27FC236}">
                    <a16:creationId xmlns:a16="http://schemas.microsoft.com/office/drawing/2014/main" id="{183DBA7E-154B-96AD-FF2C-030EBED239B3}"/>
                  </a:ext>
                </a:extLst>
              </p:cNvPr>
              <p:cNvGraphicFramePr>
                <a:graphicFrameLocks noGrp="1"/>
              </p:cNvGraphicFramePr>
              <p:nvPr>
                <p:extLst>
                  <p:ext uri="{D42A27DB-BD31-4B8C-83A1-F6EECF244321}">
                    <p14:modId xmlns:p14="http://schemas.microsoft.com/office/powerpoint/2010/main" val="1099961585"/>
                  </p:ext>
                </p:extLst>
              </p:nvPr>
            </p:nvGraphicFramePr>
            <p:xfrm>
              <a:off x="406400" y="345440"/>
              <a:ext cx="11389360" cy="627887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增益集 3" title="Microsoft Power BI">
                <a:extLst>
                  <a:ext uri="{FF2B5EF4-FFF2-40B4-BE49-F238E27FC236}">
                    <a16:creationId xmlns:a16="http://schemas.microsoft.com/office/drawing/2014/main" id="{183DBA7E-154B-96AD-FF2C-030EBED239B3}"/>
                  </a:ext>
                </a:extLst>
              </p:cNvPr>
              <p:cNvPicPr>
                <a:picLocks noGrp="1" noRot="1" noChangeAspect="1" noMove="1" noResize="1" noEditPoints="1" noAdjustHandles="1" noChangeArrowheads="1" noChangeShapeType="1"/>
              </p:cNvPicPr>
              <p:nvPr/>
            </p:nvPicPr>
            <p:blipFill>
              <a:blip r:embed="rId3"/>
              <a:stretch>
                <a:fillRect/>
              </a:stretch>
            </p:blipFill>
            <p:spPr>
              <a:xfrm>
                <a:off x="406400" y="345440"/>
                <a:ext cx="11389360" cy="6278879"/>
              </a:xfrm>
              <a:prstGeom prst="rect">
                <a:avLst/>
              </a:prstGeom>
            </p:spPr>
          </p:pic>
        </mc:Fallback>
      </mc:AlternateContent>
      <p:sp>
        <p:nvSpPr>
          <p:cNvPr id="8" name="矩形 7">
            <a:extLst>
              <a:ext uri="{FF2B5EF4-FFF2-40B4-BE49-F238E27FC236}">
                <a16:creationId xmlns:a16="http://schemas.microsoft.com/office/drawing/2014/main" id="{A9FC4AF8-47B0-8C3C-F71C-26F25F14597A}"/>
              </a:ext>
            </a:extLst>
          </p:cNvPr>
          <p:cNvSpPr/>
          <p:nvPr/>
        </p:nvSpPr>
        <p:spPr>
          <a:xfrm>
            <a:off x="4632960" y="609600"/>
            <a:ext cx="2428240" cy="6400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514F0CC-F2EA-4735-E08B-C08A2FD6C106}"/>
              </a:ext>
            </a:extLst>
          </p:cNvPr>
          <p:cNvSpPr/>
          <p:nvPr/>
        </p:nvSpPr>
        <p:spPr>
          <a:xfrm>
            <a:off x="487680" y="1402079"/>
            <a:ext cx="6400800" cy="5069840"/>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404A6111-1BAF-2F1A-30AF-AC3522628E33}"/>
              </a:ext>
            </a:extLst>
          </p:cNvPr>
          <p:cNvSpPr/>
          <p:nvPr/>
        </p:nvSpPr>
        <p:spPr>
          <a:xfrm>
            <a:off x="6969760" y="4785359"/>
            <a:ext cx="4328160" cy="1666239"/>
          </a:xfrm>
          <a:prstGeom prst="rect">
            <a:avLst/>
          </a:prstGeom>
          <a:noFill/>
          <a:ln w="28575">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01884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D068B0-034C-D0D4-D1DC-C43342C7B72C}"/>
              </a:ext>
            </a:extLst>
          </p:cNvPr>
          <p:cNvSpPr>
            <a:spLocks noGrp="1"/>
          </p:cNvSpPr>
          <p:nvPr>
            <p:ph type="title"/>
          </p:nvPr>
        </p:nvSpPr>
        <p:spPr/>
        <p:txBody>
          <a:bodyPr/>
          <a:lstStyle/>
          <a:p>
            <a:r>
              <a:rPr lang="zh-TW" altLang="en-US" dirty="0"/>
              <a:t>小結</a:t>
            </a:r>
          </a:p>
        </p:txBody>
      </p:sp>
      <p:sp>
        <p:nvSpPr>
          <p:cNvPr id="3" name="內容版面配置區 2">
            <a:extLst>
              <a:ext uri="{FF2B5EF4-FFF2-40B4-BE49-F238E27FC236}">
                <a16:creationId xmlns:a16="http://schemas.microsoft.com/office/drawing/2014/main" id="{5EDE7D26-FD55-40FA-477F-80DF430A66C7}"/>
              </a:ext>
            </a:extLst>
          </p:cNvPr>
          <p:cNvSpPr>
            <a:spLocks noGrp="1"/>
          </p:cNvSpPr>
          <p:nvPr>
            <p:ph idx="1"/>
          </p:nvPr>
        </p:nvSpPr>
        <p:spPr/>
        <p:txBody>
          <a:bodyPr/>
          <a:lstStyle/>
          <a:p>
            <a:endParaRPr lang="zh-TW" altLang="en-US" dirty="0"/>
          </a:p>
        </p:txBody>
      </p:sp>
      <p:sp>
        <p:nvSpPr>
          <p:cNvPr id="4" name="矩形 3">
            <a:extLst>
              <a:ext uri="{FF2B5EF4-FFF2-40B4-BE49-F238E27FC236}">
                <a16:creationId xmlns:a16="http://schemas.microsoft.com/office/drawing/2014/main" id="{7C7CBA9A-9687-85C6-427A-CFF912CF3AE8}"/>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文字方塊 4">
            <a:extLst>
              <a:ext uri="{FF2B5EF4-FFF2-40B4-BE49-F238E27FC236}">
                <a16:creationId xmlns:a16="http://schemas.microsoft.com/office/drawing/2014/main" id="{B2C2622A-6EF9-0A13-7E3B-1F005F6C536D}"/>
              </a:ext>
            </a:extLst>
          </p:cNvPr>
          <p:cNvSpPr txBox="1"/>
          <p:nvPr/>
        </p:nvSpPr>
        <p:spPr>
          <a:xfrm>
            <a:off x="5734004" y="223083"/>
            <a:ext cx="890913" cy="1446550"/>
          </a:xfrm>
          <a:prstGeom prst="rect">
            <a:avLst/>
          </a:prstGeom>
          <a:noFill/>
        </p:spPr>
        <p:txBody>
          <a:bodyPr wrap="square" rtlCol="0">
            <a:spAutoFit/>
          </a:bodyPr>
          <a:lstStyle/>
          <a:p>
            <a:r>
              <a:rPr lang="zh-TW" altLang="en-US" sz="4400" b="1" dirty="0">
                <a:solidFill>
                  <a:schemeClr val="bg1"/>
                </a:solidFill>
                <a:latin typeface="微軟正黑體" panose="020B0604030504040204" pitchFamily="34" charset="-120"/>
                <a:ea typeface="微軟正黑體" panose="020B0604030504040204" pitchFamily="34" charset="-120"/>
              </a:rPr>
              <a:t>小結</a:t>
            </a:r>
          </a:p>
        </p:txBody>
      </p:sp>
      <p:sp>
        <p:nvSpPr>
          <p:cNvPr id="6" name="矩形: 圓角 5">
            <a:extLst>
              <a:ext uri="{FF2B5EF4-FFF2-40B4-BE49-F238E27FC236}">
                <a16:creationId xmlns:a16="http://schemas.microsoft.com/office/drawing/2014/main" id="{D3A625F5-7DE6-A93D-342D-F7B4A63743CF}"/>
              </a:ext>
            </a:extLst>
          </p:cNvPr>
          <p:cNvSpPr/>
          <p:nvPr/>
        </p:nvSpPr>
        <p:spPr>
          <a:xfrm>
            <a:off x="1144075" y="2070842"/>
            <a:ext cx="10527972" cy="2312894"/>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94F94A3F-62A1-EE32-B025-5E7C845D9B76}"/>
              </a:ext>
            </a:extLst>
          </p:cNvPr>
          <p:cNvSpPr txBox="1"/>
          <p:nvPr/>
        </p:nvSpPr>
        <p:spPr>
          <a:xfrm>
            <a:off x="1344706" y="2154736"/>
            <a:ext cx="10043878" cy="2118913"/>
          </a:xfrm>
          <a:prstGeom prst="rect">
            <a:avLst/>
          </a:prstGeom>
          <a:noFill/>
        </p:spPr>
        <p:txBody>
          <a:bodyPr wrap="square" rtlCol="0">
            <a:spAutoFit/>
          </a:bodyPr>
          <a:lstStyle/>
          <a:p>
            <a:pPr>
              <a:lnSpc>
                <a:spcPct val="150000"/>
              </a:lnSpc>
            </a:pPr>
            <a:r>
              <a:rPr lang="en-US" altLang="zh-TW" b="1" dirty="0">
                <a:solidFill>
                  <a:schemeClr val="bg1"/>
                </a:solidFill>
                <a:latin typeface="微軟正黑體" panose="020B0604030504040204" pitchFamily="34" charset="-120"/>
                <a:ea typeface="微軟正黑體" panose="020B0604030504040204" pitchFamily="34" charset="-120"/>
              </a:rPr>
              <a:t>TVBS</a:t>
            </a:r>
            <a:r>
              <a:rPr lang="zh-TW" altLang="en-US" b="1" dirty="0">
                <a:solidFill>
                  <a:schemeClr val="bg1"/>
                </a:solidFill>
                <a:latin typeface="微軟正黑體" panose="020B0604030504040204" pitchFamily="34" charset="-120"/>
                <a:ea typeface="微軟正黑體" panose="020B0604030504040204" pitchFamily="34" charset="-120"/>
              </a:rPr>
              <a:t>融媒體行銷事業部總監周詩淵表示「新北耶誕城變成一個很大的</a:t>
            </a:r>
            <a:r>
              <a:rPr lang="en-US" altLang="zh-TW" b="1" dirty="0">
                <a:solidFill>
                  <a:schemeClr val="bg1"/>
                </a:solidFill>
                <a:latin typeface="微軟正黑體" panose="020B0604030504040204" pitchFamily="34" charset="-120"/>
                <a:ea typeface="微軟正黑體" panose="020B0604030504040204" pitchFamily="34" charset="-120"/>
              </a:rPr>
              <a:t>IP(Intellectual Property</a:t>
            </a:r>
            <a:r>
              <a:rPr lang="zh-TW" altLang="en-US" b="1" dirty="0">
                <a:solidFill>
                  <a:schemeClr val="bg1"/>
                </a:solidFill>
                <a:latin typeface="微軟正黑體" panose="020B0604030504040204" pitchFamily="34" charset="-120"/>
                <a:ea typeface="微軟正黑體" panose="020B0604030504040204" pitchFamily="34" charset="-120"/>
              </a:rPr>
              <a:t>智慧財產</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，旁人無法輕易模仿和學習。」</a:t>
            </a:r>
          </a:p>
          <a:p>
            <a:pPr>
              <a:lnSpc>
                <a:spcPct val="150000"/>
              </a:lnSpc>
            </a:pPr>
            <a:r>
              <a:rPr lang="zh-TW" altLang="en-US" b="1" dirty="0">
                <a:solidFill>
                  <a:schemeClr val="bg1"/>
                </a:solidFill>
                <a:latin typeface="微軟正黑體" panose="020B0604030504040204" pitchFamily="34" charset="-120"/>
                <a:ea typeface="微軟正黑體" panose="020B0604030504040204" pitchFamily="34" charset="-120"/>
              </a:rPr>
              <a:t>板橋新北耶誕城的存在，究竟是城市之光，還是勞民傷財？</a:t>
            </a:r>
            <a:r>
              <a:rPr lang="zh-TW" altLang="en-US" b="1" dirty="0">
                <a:solidFill>
                  <a:schemeClr val="accent4">
                    <a:lumMod val="60000"/>
                    <a:lumOff val="40000"/>
                  </a:schemeClr>
                </a:solidFill>
                <a:latin typeface="微軟正黑體" panose="020B0604030504040204" pitchFamily="34" charset="-120"/>
                <a:ea typeface="微軟正黑體" panose="020B0604030504040204" pitchFamily="34" charset="-120"/>
              </a:rPr>
              <a:t>以數據來看，</a:t>
            </a:r>
            <a:r>
              <a:rPr lang="en-US" altLang="zh-TW" b="1" dirty="0">
                <a:solidFill>
                  <a:schemeClr val="accent4">
                    <a:lumMod val="60000"/>
                    <a:lumOff val="40000"/>
                  </a:schemeClr>
                </a:solidFill>
                <a:latin typeface="微軟正黑體" panose="020B0604030504040204" pitchFamily="34" charset="-120"/>
                <a:ea typeface="微軟正黑體" panose="020B0604030504040204" pitchFamily="34" charset="-120"/>
              </a:rPr>
              <a:t>2020</a:t>
            </a:r>
            <a:r>
              <a:rPr lang="zh-TW" altLang="en-US" b="1" dirty="0">
                <a:solidFill>
                  <a:schemeClr val="accent4">
                    <a:lumMod val="60000"/>
                    <a:lumOff val="40000"/>
                  </a:schemeClr>
                </a:solidFill>
                <a:latin typeface="微軟正黑體" panose="020B0604030504040204" pitchFamily="34" charset="-120"/>
                <a:ea typeface="微軟正黑體" panose="020B0604030504040204" pitchFamily="34" charset="-120"/>
              </a:rPr>
              <a:t>年相對來說是舉辦的比較成功的，負面聲量在</a:t>
            </a:r>
            <a:r>
              <a:rPr lang="en-US" altLang="zh-TW" b="1" dirty="0">
                <a:solidFill>
                  <a:schemeClr val="accent4">
                    <a:lumMod val="60000"/>
                    <a:lumOff val="40000"/>
                  </a:schemeClr>
                </a:solidFill>
                <a:latin typeface="微軟正黑體" panose="020B0604030504040204" pitchFamily="34" charset="-120"/>
                <a:ea typeface="微軟正黑體" panose="020B0604030504040204" pitchFamily="34" charset="-120"/>
              </a:rPr>
              <a:t>10%</a:t>
            </a:r>
            <a:r>
              <a:rPr lang="zh-TW" altLang="en-US" b="1" dirty="0">
                <a:solidFill>
                  <a:schemeClr val="accent4">
                    <a:lumMod val="60000"/>
                    <a:lumOff val="40000"/>
                  </a:schemeClr>
                </a:solidFill>
                <a:latin typeface="微軟正黑體" panose="020B0604030504040204" pitchFamily="34" charset="-120"/>
                <a:ea typeface="微軟正黑體" panose="020B0604030504040204" pitchFamily="34" charset="-120"/>
              </a:rPr>
              <a:t>以內，</a:t>
            </a:r>
            <a:r>
              <a:rPr lang="en-US" altLang="zh-TW" b="1" dirty="0">
                <a:solidFill>
                  <a:schemeClr val="accent4">
                    <a:lumMod val="60000"/>
                    <a:lumOff val="40000"/>
                  </a:schemeClr>
                </a:solidFill>
                <a:latin typeface="微軟正黑體" panose="020B0604030504040204" pitchFamily="34" charset="-120"/>
                <a:ea typeface="微軟正黑體" panose="020B0604030504040204" pitchFamily="34" charset="-120"/>
              </a:rPr>
              <a:t>2021</a:t>
            </a:r>
            <a:r>
              <a:rPr lang="zh-TW" altLang="en-US" b="1" dirty="0">
                <a:solidFill>
                  <a:schemeClr val="accent4">
                    <a:lumMod val="60000"/>
                    <a:lumOff val="40000"/>
                  </a:schemeClr>
                </a:solidFill>
                <a:latin typeface="微軟正黑體" panose="020B0604030504040204" pitchFamily="34" charset="-120"/>
                <a:ea typeface="微軟正黑體" panose="020B0604030504040204" pitchFamily="34" charset="-120"/>
              </a:rPr>
              <a:t>年受到大環境疫情影響，討論度銳減</a:t>
            </a:r>
            <a:r>
              <a:rPr lang="zh-TW" altLang="en-US" b="1" dirty="0">
                <a:solidFill>
                  <a:schemeClr val="bg1"/>
                </a:solidFill>
                <a:latin typeface="微軟正黑體" panose="020B0604030504040204" pitchFamily="34" charset="-120"/>
                <a:ea typeface="微軟正黑體" panose="020B0604030504040204" pitchFamily="34" charset="-120"/>
              </a:rPr>
              <a:t>，而今年</a:t>
            </a:r>
            <a:r>
              <a:rPr lang="en-US" altLang="zh-TW" b="1" dirty="0">
                <a:solidFill>
                  <a:schemeClr val="bg1"/>
                </a:solidFill>
                <a:latin typeface="微軟正黑體" panose="020B0604030504040204" pitchFamily="34" charset="-120"/>
                <a:ea typeface="微軟正黑體" panose="020B0604030504040204" pitchFamily="34" charset="-120"/>
              </a:rPr>
              <a:t>(2022</a:t>
            </a:r>
            <a:r>
              <a:rPr lang="zh-TW" altLang="en-US" b="1" dirty="0">
                <a:solidFill>
                  <a:schemeClr val="bg1"/>
                </a:solidFill>
                <a:latin typeface="微軟正黑體" panose="020B0604030504040204" pitchFamily="34" charset="-120"/>
                <a:ea typeface="微軟正黑體" panose="020B0604030504040204" pitchFamily="34" charset="-120"/>
              </a:rPr>
              <a:t>年</a:t>
            </a:r>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至今，</a:t>
            </a:r>
            <a:r>
              <a:rPr lang="zh-TW" altLang="en-US" b="1" dirty="0">
                <a:solidFill>
                  <a:srgbClr val="FF0000"/>
                </a:solidFill>
                <a:latin typeface="微軟正黑體" panose="020B0604030504040204" pitchFamily="34" charset="-120"/>
                <a:ea typeface="微軟正黑體" panose="020B0604030504040204" pitchFamily="34" charset="-120"/>
              </a:rPr>
              <a:t>正面聲量與負面聲量比例相似</a:t>
            </a:r>
            <a:r>
              <a:rPr lang="zh-TW" altLang="en-US" b="1" dirty="0">
                <a:solidFill>
                  <a:schemeClr val="bg1"/>
                </a:solidFill>
                <a:latin typeface="微軟正黑體" panose="020B0604030504040204" pitchFamily="34" charset="-120"/>
                <a:ea typeface="微軟正黑體" panose="020B0604030504040204" pitchFamily="34" charset="-120"/>
              </a:rPr>
              <a:t>，正面聲量是否能提升？期待後續的發展。</a:t>
            </a:r>
            <a:endParaRPr lang="zh-TW" altLang="en-US" b="1" dirty="0">
              <a:solidFill>
                <a:schemeClr val="accent4">
                  <a:lumMod val="60000"/>
                  <a:lumOff val="40000"/>
                </a:schemeClr>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3F3AEB9A-8B69-67B0-A8A6-2903C754EF5A}"/>
              </a:ext>
            </a:extLst>
          </p:cNvPr>
          <p:cNvSpPr/>
          <p:nvPr/>
        </p:nvSpPr>
        <p:spPr>
          <a:xfrm>
            <a:off x="6033247" y="4545106"/>
            <a:ext cx="143435" cy="231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57922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D5AF5A9-BFB3-7CFD-90E9-5F707865B19B}"/>
              </a:ext>
            </a:extLst>
          </p:cNvPr>
          <p:cNvPicPr>
            <a:picLocks noChangeAspect="1"/>
          </p:cNvPicPr>
          <p:nvPr/>
        </p:nvPicPr>
        <p:blipFill>
          <a:blip r:embed="rId2"/>
          <a:stretch>
            <a:fillRect/>
          </a:stretch>
        </p:blipFill>
        <p:spPr>
          <a:xfrm>
            <a:off x="4167187" y="0"/>
            <a:ext cx="3857625" cy="6858000"/>
          </a:xfrm>
          <a:prstGeom prst="rect">
            <a:avLst/>
          </a:prstGeom>
        </p:spPr>
      </p:pic>
      <p:sp>
        <p:nvSpPr>
          <p:cNvPr id="4" name="矩形 3">
            <a:extLst>
              <a:ext uri="{FF2B5EF4-FFF2-40B4-BE49-F238E27FC236}">
                <a16:creationId xmlns:a16="http://schemas.microsoft.com/office/drawing/2014/main" id="{576C2275-F1E5-B597-9D17-A700DD660796}"/>
              </a:ext>
            </a:extLst>
          </p:cNvPr>
          <p:cNvSpPr/>
          <p:nvPr/>
        </p:nvSpPr>
        <p:spPr>
          <a:xfrm>
            <a:off x="4167187" y="-8238"/>
            <a:ext cx="3857625" cy="6858000"/>
          </a:xfrm>
          <a:prstGeom prst="rect">
            <a:avLst/>
          </a:prstGeom>
          <a:gradFill>
            <a:gsLst>
              <a:gs pos="0">
                <a:schemeClr val="tx1">
                  <a:alpha val="20000"/>
                </a:schemeClr>
              </a:gs>
              <a:gs pos="100000">
                <a:schemeClr val="bg1"/>
              </a:gs>
            </a:gsLst>
            <a:path path="rect">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1CF7ADDA-9BC3-EAAE-6A97-A56D1063154B}"/>
              </a:ext>
            </a:extLst>
          </p:cNvPr>
          <p:cNvSpPr/>
          <p:nvPr/>
        </p:nvSpPr>
        <p:spPr>
          <a:xfrm>
            <a:off x="0" y="-8238"/>
            <a:ext cx="12192000" cy="6858000"/>
          </a:xfrm>
          <a:prstGeom prst="rect">
            <a:avLst/>
          </a:prstGeom>
          <a:solidFill>
            <a:srgbClr val="1C201A">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lumMod val="20000"/>
                  <a:lumOff val="80000"/>
                </a:schemeClr>
              </a:solidFill>
            </a:endParaRPr>
          </a:p>
        </p:txBody>
      </p:sp>
      <p:sp>
        <p:nvSpPr>
          <p:cNvPr id="14" name="矩形 13">
            <a:extLst>
              <a:ext uri="{FF2B5EF4-FFF2-40B4-BE49-F238E27FC236}">
                <a16:creationId xmlns:a16="http://schemas.microsoft.com/office/drawing/2014/main" id="{0AE72ED4-4470-06E3-67C9-A344C7C3714D}"/>
              </a:ext>
            </a:extLst>
          </p:cNvPr>
          <p:cNvSpPr/>
          <p:nvPr/>
        </p:nvSpPr>
        <p:spPr>
          <a:xfrm>
            <a:off x="5643366" y="-8238"/>
            <a:ext cx="905267" cy="1431838"/>
          </a:xfrm>
          <a:prstGeom prst="rect">
            <a:avLst/>
          </a:prstGeom>
          <a:solidFill>
            <a:srgbClr val="88988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solidFill>
                <a:srgbClr val="1C201A"/>
              </a:solidFill>
            </a:endParaRPr>
          </a:p>
        </p:txBody>
      </p:sp>
      <p:sp>
        <p:nvSpPr>
          <p:cNvPr id="15" name="矩形 14">
            <a:extLst>
              <a:ext uri="{FF2B5EF4-FFF2-40B4-BE49-F238E27FC236}">
                <a16:creationId xmlns:a16="http://schemas.microsoft.com/office/drawing/2014/main" id="{5DBF1C0E-8F87-C384-451B-7827ADFEAE26}"/>
              </a:ext>
            </a:extLst>
          </p:cNvPr>
          <p:cNvSpPr/>
          <p:nvPr/>
        </p:nvSpPr>
        <p:spPr>
          <a:xfrm>
            <a:off x="5928360" y="3001493"/>
            <a:ext cx="335280" cy="712669"/>
          </a:xfrm>
          <a:prstGeom prst="rect">
            <a:avLst/>
          </a:prstGeom>
          <a:solidFill>
            <a:srgbClr val="88988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1C201A"/>
              </a:solidFill>
            </a:endParaRPr>
          </a:p>
        </p:txBody>
      </p:sp>
      <p:sp>
        <p:nvSpPr>
          <p:cNvPr id="16" name="矩形 15">
            <a:extLst>
              <a:ext uri="{FF2B5EF4-FFF2-40B4-BE49-F238E27FC236}">
                <a16:creationId xmlns:a16="http://schemas.microsoft.com/office/drawing/2014/main" id="{929CCE88-3A9E-BFBE-C1DF-67C4655D6E60}"/>
              </a:ext>
            </a:extLst>
          </p:cNvPr>
          <p:cNvSpPr/>
          <p:nvPr/>
        </p:nvSpPr>
        <p:spPr>
          <a:xfrm flipV="1">
            <a:off x="4234179" y="5880262"/>
            <a:ext cx="3723640" cy="977738"/>
          </a:xfrm>
          <a:prstGeom prst="rect">
            <a:avLst/>
          </a:prstGeom>
          <a:solidFill>
            <a:srgbClr val="88988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1C201A"/>
              </a:solidFill>
            </a:endParaRPr>
          </a:p>
        </p:txBody>
      </p:sp>
      <p:sp>
        <p:nvSpPr>
          <p:cNvPr id="8" name="文字方塊 7">
            <a:extLst>
              <a:ext uri="{FF2B5EF4-FFF2-40B4-BE49-F238E27FC236}">
                <a16:creationId xmlns:a16="http://schemas.microsoft.com/office/drawing/2014/main" id="{491C67E5-D7B0-2F31-17CA-ACF91BD46D8E}"/>
              </a:ext>
            </a:extLst>
          </p:cNvPr>
          <p:cNvSpPr txBox="1"/>
          <p:nvPr/>
        </p:nvSpPr>
        <p:spPr>
          <a:xfrm>
            <a:off x="1582419" y="4069479"/>
            <a:ext cx="9027159" cy="1508105"/>
          </a:xfrm>
          <a:prstGeom prst="rect">
            <a:avLst/>
          </a:prstGeom>
          <a:noFill/>
        </p:spPr>
        <p:txBody>
          <a:bodyPr wrap="square" rtlCol="0">
            <a:spAutoFit/>
          </a:bodyPr>
          <a:lstStyle/>
          <a:p>
            <a:pPr>
              <a:lnSpc>
                <a:spcPct val="80000"/>
              </a:lnSpc>
            </a:pPr>
            <a:r>
              <a:rPr lang="zh-TW" altLang="en-US" sz="11500" b="1" dirty="0">
                <a:solidFill>
                  <a:schemeClr val="bg1"/>
                </a:solidFill>
                <a:latin typeface="微軟正黑體" panose="020B0604030504040204" pitchFamily="34" charset="-120"/>
                <a:ea typeface="微軟正黑體" panose="020B0604030504040204" pitchFamily="34" charset="-120"/>
              </a:rPr>
              <a:t>資料解釋分析</a:t>
            </a:r>
            <a:endParaRPr lang="zh-TW" altLang="en-US" sz="5400" b="1" dirty="0">
              <a:solidFill>
                <a:schemeClr val="bg1"/>
              </a:solidFill>
              <a:latin typeface="微軟正黑體" panose="020B0604030504040204" pitchFamily="34" charset="-120"/>
              <a:ea typeface="微軟正黑體" panose="020B0604030504040204" pitchFamily="34" charset="-120"/>
            </a:endParaRPr>
          </a:p>
        </p:txBody>
      </p:sp>
      <p:grpSp>
        <p:nvGrpSpPr>
          <p:cNvPr id="21" name="群組 20">
            <a:extLst>
              <a:ext uri="{FF2B5EF4-FFF2-40B4-BE49-F238E27FC236}">
                <a16:creationId xmlns:a16="http://schemas.microsoft.com/office/drawing/2014/main" id="{86FFFD0A-4452-EDD1-67BE-871B31CFB578}"/>
              </a:ext>
            </a:extLst>
          </p:cNvPr>
          <p:cNvGrpSpPr/>
          <p:nvPr/>
        </p:nvGrpSpPr>
        <p:grpSpPr>
          <a:xfrm>
            <a:off x="5404487" y="1316230"/>
            <a:ext cx="1718306" cy="1569660"/>
            <a:chOff x="5707389" y="1507612"/>
            <a:chExt cx="1718306" cy="1569660"/>
          </a:xfrm>
        </p:grpSpPr>
        <p:sp>
          <p:nvSpPr>
            <p:cNvPr id="17" name="文字方塊 16">
              <a:extLst>
                <a:ext uri="{FF2B5EF4-FFF2-40B4-BE49-F238E27FC236}">
                  <a16:creationId xmlns:a16="http://schemas.microsoft.com/office/drawing/2014/main" id="{37D3226C-6959-221F-3EE2-BC3158359206}"/>
                </a:ext>
              </a:extLst>
            </p:cNvPr>
            <p:cNvSpPr txBox="1"/>
            <p:nvPr/>
          </p:nvSpPr>
          <p:spPr>
            <a:xfrm>
              <a:off x="5707389" y="1507612"/>
              <a:ext cx="337819" cy="1569660"/>
            </a:xfrm>
            <a:prstGeom prst="rect">
              <a:avLst/>
            </a:prstGeom>
            <a:noFill/>
          </p:spPr>
          <p:txBody>
            <a:bodyPr wrap="square" rtlCol="0">
              <a:spAutoFit/>
            </a:bodyPr>
            <a:lstStyle/>
            <a:p>
              <a:r>
                <a:rPr lang="en-US" altLang="zh-TW" sz="9600" b="1" dirty="0">
                  <a:solidFill>
                    <a:srgbClr val="889880"/>
                  </a:solidFill>
                </a:rPr>
                <a:t>C</a:t>
              </a:r>
              <a:endParaRPr lang="zh-TW" altLang="en-US" sz="9600" b="1" dirty="0">
                <a:solidFill>
                  <a:srgbClr val="889880"/>
                </a:solidFill>
              </a:endParaRPr>
            </a:p>
          </p:txBody>
        </p:sp>
        <p:sp>
          <p:nvSpPr>
            <p:cNvPr id="19" name="文字方塊 18">
              <a:extLst>
                <a:ext uri="{FF2B5EF4-FFF2-40B4-BE49-F238E27FC236}">
                  <a16:creationId xmlns:a16="http://schemas.microsoft.com/office/drawing/2014/main" id="{E6ACB5CB-0C4E-DCFD-8207-B923DD4675F5}"/>
                </a:ext>
              </a:extLst>
            </p:cNvPr>
            <p:cNvSpPr txBox="1"/>
            <p:nvPr/>
          </p:nvSpPr>
          <p:spPr>
            <a:xfrm>
              <a:off x="6210304" y="2078516"/>
              <a:ext cx="904240" cy="830997"/>
            </a:xfrm>
            <a:prstGeom prst="rect">
              <a:avLst/>
            </a:prstGeom>
            <a:noFill/>
          </p:spPr>
          <p:txBody>
            <a:bodyPr wrap="square">
              <a:spAutoFit/>
            </a:bodyPr>
            <a:lstStyle/>
            <a:p>
              <a:r>
                <a:rPr lang="en-US" altLang="zh-TW" sz="4800" b="1" dirty="0">
                  <a:solidFill>
                    <a:srgbClr val="889880"/>
                  </a:solidFill>
                </a:rPr>
                <a:t>H</a:t>
              </a:r>
              <a:endParaRPr lang="zh-TW" altLang="en-US" sz="4800" b="1" dirty="0">
                <a:solidFill>
                  <a:srgbClr val="889880"/>
                </a:solidFill>
              </a:endParaRPr>
            </a:p>
          </p:txBody>
        </p:sp>
        <p:sp>
          <p:nvSpPr>
            <p:cNvPr id="20" name="文字方塊 19">
              <a:extLst>
                <a:ext uri="{FF2B5EF4-FFF2-40B4-BE49-F238E27FC236}">
                  <a16:creationId xmlns:a16="http://schemas.microsoft.com/office/drawing/2014/main" id="{CF61C5BB-D4A4-2FAB-2F03-A5D7454E2BCB}"/>
                </a:ext>
              </a:extLst>
            </p:cNvPr>
            <p:cNvSpPr txBox="1"/>
            <p:nvPr/>
          </p:nvSpPr>
          <p:spPr>
            <a:xfrm>
              <a:off x="6521455" y="1890959"/>
              <a:ext cx="904240" cy="830997"/>
            </a:xfrm>
            <a:prstGeom prst="rect">
              <a:avLst/>
            </a:prstGeom>
            <a:noFill/>
          </p:spPr>
          <p:txBody>
            <a:bodyPr wrap="square">
              <a:spAutoFit/>
            </a:bodyPr>
            <a:lstStyle/>
            <a:p>
              <a:r>
                <a:rPr lang="en-US" altLang="zh-TW" sz="4800" b="1" dirty="0">
                  <a:solidFill>
                    <a:srgbClr val="889880"/>
                  </a:solidFill>
                </a:rPr>
                <a:t>3</a:t>
              </a:r>
              <a:endParaRPr lang="zh-TW" altLang="en-US" sz="4800" b="1" dirty="0">
                <a:solidFill>
                  <a:srgbClr val="889880"/>
                </a:solidFill>
              </a:endParaRPr>
            </a:p>
          </p:txBody>
        </p:sp>
      </p:grpSp>
    </p:spTree>
    <p:extLst>
      <p:ext uri="{BB962C8B-B14F-4D97-AF65-F5344CB8AC3E}">
        <p14:creationId xmlns:p14="http://schemas.microsoft.com/office/powerpoint/2010/main" val="1273974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1A525972-1237-2EE5-4643-B05FDA925360}"/>
              </a:ext>
            </a:extLst>
          </p:cNvPr>
          <p:cNvSpPr/>
          <p:nvPr/>
        </p:nvSpPr>
        <p:spPr>
          <a:xfrm>
            <a:off x="8912859" y="571083"/>
            <a:ext cx="3279139" cy="628691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D83E790C-2825-2E4A-3469-0CC6CE230065}"/>
              </a:ext>
            </a:extLst>
          </p:cNvPr>
          <p:cNvSpPr/>
          <p:nvPr/>
        </p:nvSpPr>
        <p:spPr>
          <a:xfrm>
            <a:off x="5882640" y="1209560"/>
            <a:ext cx="3403599" cy="5648439"/>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1604DB8D-EFC6-2026-DF5B-D041FAC6BA3B}"/>
              </a:ext>
            </a:extLst>
          </p:cNvPr>
          <p:cNvSpPr/>
          <p:nvPr/>
        </p:nvSpPr>
        <p:spPr>
          <a:xfrm>
            <a:off x="3403600" y="0"/>
            <a:ext cx="2479040" cy="121199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FF52EA37-19F4-3F8D-568A-457ED23CE392}"/>
              </a:ext>
            </a:extLst>
          </p:cNvPr>
          <p:cNvSpPr txBox="1"/>
          <p:nvPr/>
        </p:nvSpPr>
        <p:spPr>
          <a:xfrm>
            <a:off x="4216400" y="253999"/>
            <a:ext cx="1666240" cy="830997"/>
          </a:xfrm>
          <a:prstGeom prst="rect">
            <a:avLst/>
          </a:prstGeom>
          <a:noFill/>
        </p:spPr>
        <p:txBody>
          <a:bodyPr wrap="square" rtlCol="0">
            <a:spAutoFit/>
          </a:bodyPr>
          <a:lstStyle/>
          <a:p>
            <a:r>
              <a:rPr lang="zh-TW" altLang="en-US" sz="4800" b="1" dirty="0">
                <a:solidFill>
                  <a:schemeClr val="bg1"/>
                </a:solidFill>
                <a:latin typeface="微軟正黑體" panose="020B0604030504040204" pitchFamily="34" charset="-120"/>
                <a:ea typeface="微軟正黑體" panose="020B0604030504040204" pitchFamily="34" charset="-120"/>
              </a:rPr>
              <a:t>目錄</a:t>
            </a:r>
          </a:p>
        </p:txBody>
      </p:sp>
      <p:sp>
        <p:nvSpPr>
          <p:cNvPr id="20" name="文字方塊 19">
            <a:extLst>
              <a:ext uri="{FF2B5EF4-FFF2-40B4-BE49-F238E27FC236}">
                <a16:creationId xmlns:a16="http://schemas.microsoft.com/office/drawing/2014/main" id="{B68B1118-F240-8ABA-FDEA-35D49B0E6703}"/>
              </a:ext>
            </a:extLst>
          </p:cNvPr>
          <p:cNvSpPr txBox="1"/>
          <p:nvPr/>
        </p:nvSpPr>
        <p:spPr>
          <a:xfrm>
            <a:off x="3822700" y="1630680"/>
            <a:ext cx="3068321" cy="523220"/>
          </a:xfrm>
          <a:prstGeom prst="rect">
            <a:avLst/>
          </a:prstGeom>
          <a:noFill/>
        </p:spPr>
        <p:txBody>
          <a:bodyPr wrap="square" rtlCol="0">
            <a:spAutoFit/>
          </a:bodyPr>
          <a:lstStyle/>
          <a:p>
            <a:r>
              <a:rPr lang="en-US" altLang="zh-TW" sz="2800" dirty="0">
                <a:latin typeface="Amasis MT Pro Black" panose="020B0604020202020204" pitchFamily="18" charset="0"/>
                <a:cs typeface="Aharoni" panose="02010803020104030203" pitchFamily="2" charset="-79"/>
              </a:rPr>
              <a:t>Chapter 1</a:t>
            </a:r>
            <a:endParaRPr lang="zh-TW" altLang="en-US" sz="2800" dirty="0">
              <a:latin typeface="Amasis MT Pro Black" panose="020B0604020202020204" pitchFamily="18" charset="0"/>
              <a:cs typeface="Aharoni" panose="02010803020104030203" pitchFamily="2" charset="-79"/>
            </a:endParaRPr>
          </a:p>
        </p:txBody>
      </p:sp>
      <p:sp>
        <p:nvSpPr>
          <p:cNvPr id="21" name="文字方塊 20">
            <a:extLst>
              <a:ext uri="{FF2B5EF4-FFF2-40B4-BE49-F238E27FC236}">
                <a16:creationId xmlns:a16="http://schemas.microsoft.com/office/drawing/2014/main" id="{EA5C1680-D9F6-AC87-8188-1DDB3F8E8E48}"/>
              </a:ext>
            </a:extLst>
          </p:cNvPr>
          <p:cNvSpPr txBox="1"/>
          <p:nvPr/>
        </p:nvSpPr>
        <p:spPr>
          <a:xfrm>
            <a:off x="3822700" y="2497069"/>
            <a:ext cx="3068321" cy="523220"/>
          </a:xfrm>
          <a:prstGeom prst="rect">
            <a:avLst/>
          </a:prstGeom>
          <a:noFill/>
        </p:spPr>
        <p:txBody>
          <a:bodyPr wrap="square" rtlCol="0">
            <a:spAutoFit/>
          </a:bodyPr>
          <a:lstStyle/>
          <a:p>
            <a:r>
              <a:rPr lang="en-US" altLang="zh-TW" sz="2800" dirty="0">
                <a:latin typeface="Amasis MT Pro Black" panose="020B0604020202020204" pitchFamily="18" charset="0"/>
                <a:cs typeface="Aharoni" panose="02010803020104030203" pitchFamily="2" charset="-79"/>
              </a:rPr>
              <a:t>Chapter 2</a:t>
            </a:r>
            <a:endParaRPr lang="zh-TW" altLang="en-US" sz="2800" dirty="0">
              <a:latin typeface="Amasis MT Pro Black" panose="020B0604020202020204" pitchFamily="18" charset="0"/>
              <a:cs typeface="Aharoni" panose="02010803020104030203" pitchFamily="2" charset="-79"/>
            </a:endParaRPr>
          </a:p>
        </p:txBody>
      </p:sp>
      <p:sp>
        <p:nvSpPr>
          <p:cNvPr id="22" name="文字方塊 21">
            <a:extLst>
              <a:ext uri="{FF2B5EF4-FFF2-40B4-BE49-F238E27FC236}">
                <a16:creationId xmlns:a16="http://schemas.microsoft.com/office/drawing/2014/main" id="{AF4D5AC4-9042-14C4-7DA3-E888C50AB32D}"/>
              </a:ext>
            </a:extLst>
          </p:cNvPr>
          <p:cNvSpPr txBox="1"/>
          <p:nvPr/>
        </p:nvSpPr>
        <p:spPr>
          <a:xfrm>
            <a:off x="3822699" y="3363458"/>
            <a:ext cx="3068321" cy="523220"/>
          </a:xfrm>
          <a:prstGeom prst="rect">
            <a:avLst/>
          </a:prstGeom>
          <a:noFill/>
        </p:spPr>
        <p:txBody>
          <a:bodyPr wrap="square" rtlCol="0">
            <a:spAutoFit/>
          </a:bodyPr>
          <a:lstStyle/>
          <a:p>
            <a:r>
              <a:rPr lang="en-US" altLang="zh-TW" sz="2800" dirty="0">
                <a:latin typeface="Amasis MT Pro Black" panose="020B0604020202020204" pitchFamily="18" charset="0"/>
                <a:cs typeface="Aharoni" panose="02010803020104030203" pitchFamily="2" charset="-79"/>
              </a:rPr>
              <a:t>Chapter 3</a:t>
            </a:r>
            <a:endParaRPr lang="zh-TW" altLang="en-US" sz="2800" dirty="0">
              <a:latin typeface="Amasis MT Pro Black" panose="020B0604020202020204" pitchFamily="18" charset="0"/>
              <a:cs typeface="Aharoni" panose="02010803020104030203" pitchFamily="2" charset="-79"/>
            </a:endParaRPr>
          </a:p>
        </p:txBody>
      </p:sp>
      <p:sp>
        <p:nvSpPr>
          <p:cNvPr id="23" name="文字方塊 22">
            <a:extLst>
              <a:ext uri="{FF2B5EF4-FFF2-40B4-BE49-F238E27FC236}">
                <a16:creationId xmlns:a16="http://schemas.microsoft.com/office/drawing/2014/main" id="{5E9ED0CB-6D89-9D72-61BC-8BBDD1076F81}"/>
              </a:ext>
            </a:extLst>
          </p:cNvPr>
          <p:cNvSpPr txBox="1"/>
          <p:nvPr/>
        </p:nvSpPr>
        <p:spPr>
          <a:xfrm>
            <a:off x="3822698" y="4206759"/>
            <a:ext cx="3068321" cy="523220"/>
          </a:xfrm>
          <a:prstGeom prst="rect">
            <a:avLst/>
          </a:prstGeom>
          <a:noFill/>
        </p:spPr>
        <p:txBody>
          <a:bodyPr wrap="square" rtlCol="0">
            <a:spAutoFit/>
          </a:bodyPr>
          <a:lstStyle/>
          <a:p>
            <a:r>
              <a:rPr lang="en-US" altLang="zh-TW" sz="2800" dirty="0">
                <a:latin typeface="Amasis MT Pro Black" panose="020B0604020202020204" pitchFamily="18" charset="0"/>
                <a:cs typeface="Aharoni" panose="02010803020104030203" pitchFamily="2" charset="-79"/>
              </a:rPr>
              <a:t>Chapter 4</a:t>
            </a:r>
            <a:endParaRPr lang="zh-TW" altLang="en-US" sz="2800" dirty="0">
              <a:latin typeface="Amasis MT Pro Black" panose="020B0604020202020204" pitchFamily="18" charset="0"/>
              <a:cs typeface="Aharoni" panose="02010803020104030203" pitchFamily="2" charset="-79"/>
            </a:endParaRPr>
          </a:p>
        </p:txBody>
      </p:sp>
      <p:sp>
        <p:nvSpPr>
          <p:cNvPr id="25" name="矩形 24">
            <a:extLst>
              <a:ext uri="{FF2B5EF4-FFF2-40B4-BE49-F238E27FC236}">
                <a16:creationId xmlns:a16="http://schemas.microsoft.com/office/drawing/2014/main" id="{66F70604-3EB0-F927-D6AA-DD378586CFC4}"/>
              </a:ext>
            </a:extLst>
          </p:cNvPr>
          <p:cNvSpPr/>
          <p:nvPr/>
        </p:nvSpPr>
        <p:spPr>
          <a:xfrm>
            <a:off x="0" y="0"/>
            <a:ext cx="3403598" cy="46126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75A04B7F-A2F8-DFAF-5F46-27AD6AF6F331}"/>
              </a:ext>
            </a:extLst>
          </p:cNvPr>
          <p:cNvSpPr/>
          <p:nvPr/>
        </p:nvSpPr>
        <p:spPr>
          <a:xfrm>
            <a:off x="0" y="4612640"/>
            <a:ext cx="3682999" cy="224535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129E8489-6EBD-4A29-ADF0-91103EDF014F}"/>
              </a:ext>
            </a:extLst>
          </p:cNvPr>
          <p:cNvSpPr/>
          <p:nvPr/>
        </p:nvSpPr>
        <p:spPr>
          <a:xfrm>
            <a:off x="8534400" y="0"/>
            <a:ext cx="3657600" cy="7315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F8480D76-389A-BA95-089B-FE233B16CF42}"/>
              </a:ext>
            </a:extLst>
          </p:cNvPr>
          <p:cNvSpPr txBox="1"/>
          <p:nvPr/>
        </p:nvSpPr>
        <p:spPr>
          <a:xfrm>
            <a:off x="6022340" y="1370538"/>
            <a:ext cx="3030220" cy="3405291"/>
          </a:xfrm>
          <a:prstGeom prst="rect">
            <a:avLst/>
          </a:prstGeom>
          <a:noFill/>
        </p:spPr>
        <p:txBody>
          <a:bodyPr wrap="square" rtlCol="0">
            <a:spAutoFit/>
          </a:bodyPr>
          <a:lstStyle/>
          <a:p>
            <a:pPr>
              <a:lnSpc>
                <a:spcPct val="200000"/>
              </a:lnSpc>
            </a:pPr>
            <a:r>
              <a:rPr lang="zh-TW" altLang="en-US" sz="2800" b="1" dirty="0">
                <a:solidFill>
                  <a:schemeClr val="bg1"/>
                </a:solidFill>
                <a:latin typeface="微軟正黑體" panose="020B0604030504040204" pitchFamily="34" charset="-120"/>
                <a:ea typeface="微軟正黑體" panose="020B0604030504040204" pitchFamily="34" charset="-120"/>
              </a:rPr>
              <a:t>緒論</a:t>
            </a:r>
            <a:br>
              <a:rPr lang="en-US" altLang="zh-TW" sz="2800" b="1" dirty="0">
                <a:solidFill>
                  <a:schemeClr val="bg1"/>
                </a:solidFill>
                <a:latin typeface="微軟正黑體" panose="020B0604030504040204" pitchFamily="34" charset="-120"/>
                <a:ea typeface="微軟正黑體" panose="020B0604030504040204" pitchFamily="34" charset="-120"/>
              </a:rPr>
            </a:br>
            <a:r>
              <a:rPr lang="zh-TW" altLang="en-US" sz="2800" b="1" dirty="0">
                <a:solidFill>
                  <a:schemeClr val="bg1"/>
                </a:solidFill>
                <a:latin typeface="微軟正黑體" panose="020B0604030504040204" pitchFamily="34" charset="-120"/>
                <a:ea typeface="微軟正黑體" panose="020B0604030504040204" pitchFamily="34" charset="-120"/>
              </a:rPr>
              <a:t>輿情分析</a:t>
            </a:r>
            <a:br>
              <a:rPr lang="en-US" altLang="zh-TW" sz="2800" b="1" dirty="0">
                <a:solidFill>
                  <a:schemeClr val="bg1"/>
                </a:solidFill>
                <a:latin typeface="微軟正黑體" panose="020B0604030504040204" pitchFamily="34" charset="-120"/>
                <a:ea typeface="微軟正黑體" panose="020B0604030504040204" pitchFamily="34" charset="-120"/>
              </a:rPr>
            </a:br>
            <a:r>
              <a:rPr lang="zh-TW" altLang="en-US" sz="2800" b="1" dirty="0">
                <a:solidFill>
                  <a:schemeClr val="bg1"/>
                </a:solidFill>
                <a:latin typeface="微軟正黑體" panose="020B0604030504040204" pitchFamily="34" charset="-120"/>
                <a:ea typeface="微軟正黑體" panose="020B0604030504040204" pitchFamily="34" charset="-120"/>
              </a:rPr>
              <a:t>資料解釋及分析</a:t>
            </a:r>
            <a:br>
              <a:rPr lang="en-US" altLang="zh-TW" sz="2800" b="1" dirty="0">
                <a:solidFill>
                  <a:schemeClr val="bg1"/>
                </a:solidFill>
                <a:latin typeface="微軟正黑體" panose="020B0604030504040204" pitchFamily="34" charset="-120"/>
                <a:ea typeface="微軟正黑體" panose="020B0604030504040204" pitchFamily="34" charset="-120"/>
              </a:rPr>
            </a:br>
            <a:r>
              <a:rPr lang="zh-TW" altLang="en-US" sz="2800" b="1" dirty="0">
                <a:solidFill>
                  <a:schemeClr val="bg1"/>
                </a:solidFill>
                <a:latin typeface="微軟正黑體" panose="020B0604030504040204" pitchFamily="34" charset="-120"/>
                <a:ea typeface="微軟正黑體" panose="020B0604030504040204" pitchFamily="34" charset="-120"/>
              </a:rPr>
              <a:t>結論及建議</a:t>
            </a:r>
            <a:endParaRPr lang="zh-TW" altLang="en-US"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55149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C3B612C-3888-B1A3-9A5E-0129B4239A87}"/>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F6AC7D10-C6F8-E37A-3C67-A08A1678756B}"/>
              </a:ext>
            </a:extLst>
          </p:cNvPr>
          <p:cNvSpPr/>
          <p:nvPr/>
        </p:nvSpPr>
        <p:spPr>
          <a:xfrm>
            <a:off x="4631765" y="749928"/>
            <a:ext cx="4429760"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latin typeface="微軟正黑體" panose="020B0604030504040204" pitchFamily="34" charset="-120"/>
              <a:ea typeface="微軟正黑體" panose="020B0604030504040204" pitchFamily="34" charset="-120"/>
            </a:endParaRPr>
          </a:p>
        </p:txBody>
      </p:sp>
      <p:sp>
        <p:nvSpPr>
          <p:cNvPr id="2" name="標題 1">
            <a:extLst>
              <a:ext uri="{FF2B5EF4-FFF2-40B4-BE49-F238E27FC236}">
                <a16:creationId xmlns:a16="http://schemas.microsoft.com/office/drawing/2014/main" id="{5AFAE9E0-6CF0-0BCF-8BE5-59A477B569DF}"/>
              </a:ext>
            </a:extLst>
          </p:cNvPr>
          <p:cNvSpPr>
            <a:spLocks noGrp="1"/>
          </p:cNvSpPr>
          <p:nvPr>
            <p:ph type="title"/>
          </p:nvPr>
        </p:nvSpPr>
        <p:spPr>
          <a:xfrm>
            <a:off x="4282440" y="283845"/>
            <a:ext cx="3754120" cy="1325563"/>
          </a:xfrm>
        </p:spPr>
        <p:txBody>
          <a:bodyPr/>
          <a:lstStyle/>
          <a:p>
            <a:r>
              <a:rPr lang="zh-TW" altLang="en-US" b="1" dirty="0">
                <a:solidFill>
                  <a:schemeClr val="bg1"/>
                </a:solidFill>
                <a:latin typeface="微軟正黑體" panose="020B0604030504040204" pitchFamily="34" charset="-120"/>
                <a:ea typeface="微軟正黑體" panose="020B0604030504040204" pitchFamily="34" charset="-120"/>
              </a:rPr>
              <a:t>問卷回收概況</a:t>
            </a:r>
          </a:p>
        </p:txBody>
      </p:sp>
      <p:sp>
        <p:nvSpPr>
          <p:cNvPr id="5" name="文字方塊 4">
            <a:extLst>
              <a:ext uri="{FF2B5EF4-FFF2-40B4-BE49-F238E27FC236}">
                <a16:creationId xmlns:a16="http://schemas.microsoft.com/office/drawing/2014/main" id="{70DA403B-8FF0-CBB6-8771-A1ECE0A7EDC7}"/>
              </a:ext>
            </a:extLst>
          </p:cNvPr>
          <p:cNvSpPr txBox="1"/>
          <p:nvPr/>
        </p:nvSpPr>
        <p:spPr>
          <a:xfrm>
            <a:off x="660400" y="3756691"/>
            <a:ext cx="10678160"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本研究共回收問卷</a:t>
            </a:r>
            <a:r>
              <a:rPr lang="en-US" altLang="zh-TW" sz="2800" b="1" dirty="0">
                <a:solidFill>
                  <a:schemeClr val="bg1"/>
                </a:solidFill>
                <a:latin typeface="微軟正黑體" panose="020B0604030504040204" pitchFamily="34" charset="-120"/>
                <a:ea typeface="微軟正黑體" panose="020B0604030504040204" pitchFamily="34" charset="-120"/>
              </a:rPr>
              <a:t>233</a:t>
            </a:r>
            <a:r>
              <a:rPr lang="zh-TW" altLang="en-US" sz="2800" b="1" dirty="0">
                <a:solidFill>
                  <a:schemeClr val="bg1"/>
                </a:solidFill>
                <a:latin typeface="微軟正黑體" panose="020B0604030504040204" pitchFamily="34" charset="-120"/>
                <a:ea typeface="微軟正黑體" panose="020B0604030504040204" pitchFamily="34" charset="-120"/>
              </a:rPr>
              <a:t>份，包括</a:t>
            </a:r>
            <a:r>
              <a:rPr lang="en-US" altLang="zh-TW" sz="2800" b="1" dirty="0">
                <a:solidFill>
                  <a:schemeClr val="bg1"/>
                </a:solidFill>
                <a:latin typeface="微軟正黑體" panose="020B0604030504040204" pitchFamily="34" charset="-120"/>
                <a:ea typeface="微軟正黑體" panose="020B0604030504040204" pitchFamily="34" charset="-120"/>
              </a:rPr>
              <a:t>20</a:t>
            </a:r>
            <a:r>
              <a:rPr lang="zh-TW" altLang="en-US" sz="2800" b="1" dirty="0">
                <a:solidFill>
                  <a:schemeClr val="bg1"/>
                </a:solidFill>
                <a:latin typeface="微軟正黑體" panose="020B0604030504040204" pitchFamily="34" charset="-120"/>
                <a:ea typeface="微軟正黑體" panose="020B0604030504040204" pitchFamily="34" charset="-120"/>
              </a:rPr>
              <a:t>份實體問卷及</a:t>
            </a:r>
            <a:r>
              <a:rPr lang="en-US" altLang="zh-TW" sz="2800" b="1" dirty="0">
                <a:solidFill>
                  <a:schemeClr val="bg1"/>
                </a:solidFill>
                <a:latin typeface="微軟正黑體" panose="020B0604030504040204" pitchFamily="34" charset="-120"/>
                <a:ea typeface="微軟正黑體" panose="020B0604030504040204" pitchFamily="34" charset="-120"/>
              </a:rPr>
              <a:t>213</a:t>
            </a:r>
            <a:r>
              <a:rPr lang="zh-TW" altLang="en-US" sz="2800" b="1" dirty="0">
                <a:solidFill>
                  <a:schemeClr val="bg1"/>
                </a:solidFill>
                <a:latin typeface="微軟正黑體" panose="020B0604030504040204" pitchFamily="34" charset="-120"/>
                <a:ea typeface="微軟正黑體" panose="020B0604030504040204" pitchFamily="34" charset="-120"/>
              </a:rPr>
              <a:t>份網路問卷。</a:t>
            </a:r>
            <a:endParaRPr lang="en-US" altLang="zh-TW" sz="2800" b="1" dirty="0">
              <a:solidFill>
                <a:schemeClr val="bg1"/>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1E70D577-CA7F-5B6A-D9C2-6BCDBB304BBC}"/>
              </a:ext>
            </a:extLst>
          </p:cNvPr>
          <p:cNvSpPr txBox="1"/>
          <p:nvPr/>
        </p:nvSpPr>
        <p:spPr>
          <a:xfrm>
            <a:off x="660400" y="4315532"/>
            <a:ext cx="10678160"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其中男性占</a:t>
            </a:r>
            <a:r>
              <a:rPr lang="en-US" altLang="zh-TW" sz="2800" b="1" dirty="0">
                <a:solidFill>
                  <a:schemeClr val="bg1"/>
                </a:solidFill>
                <a:latin typeface="微軟正黑體" panose="020B0604030504040204" pitchFamily="34" charset="-120"/>
                <a:ea typeface="微軟正黑體" panose="020B0604030504040204" pitchFamily="34" charset="-120"/>
              </a:rPr>
              <a:t>32.2%</a:t>
            </a:r>
            <a:r>
              <a:rPr lang="zh-TW" altLang="en-US" sz="2800" b="1" dirty="0">
                <a:solidFill>
                  <a:schemeClr val="bg1"/>
                </a:solidFill>
                <a:latin typeface="微軟正黑體" panose="020B0604030504040204" pitchFamily="34" charset="-120"/>
                <a:ea typeface="微軟正黑體" panose="020B0604030504040204" pitchFamily="34" charset="-120"/>
              </a:rPr>
              <a:t>女性占</a:t>
            </a:r>
            <a:r>
              <a:rPr lang="en-US" altLang="zh-TW" sz="2800" b="1" dirty="0">
                <a:solidFill>
                  <a:schemeClr val="bg1"/>
                </a:solidFill>
                <a:latin typeface="微軟正黑體" panose="020B0604030504040204" pitchFamily="34" charset="-120"/>
                <a:ea typeface="微軟正黑體" panose="020B0604030504040204" pitchFamily="34" charset="-120"/>
              </a:rPr>
              <a:t>67.4%</a:t>
            </a:r>
          </a:p>
        </p:txBody>
      </p:sp>
      <p:sp>
        <p:nvSpPr>
          <p:cNvPr id="7" name="文字方塊 6">
            <a:extLst>
              <a:ext uri="{FF2B5EF4-FFF2-40B4-BE49-F238E27FC236}">
                <a16:creationId xmlns:a16="http://schemas.microsoft.com/office/drawing/2014/main" id="{B7893246-6799-AB3B-0F25-C29F4E3A876D}"/>
              </a:ext>
            </a:extLst>
          </p:cNvPr>
          <p:cNvSpPr txBox="1"/>
          <p:nvPr/>
        </p:nvSpPr>
        <p:spPr>
          <a:xfrm>
            <a:off x="660400" y="2139936"/>
            <a:ext cx="10678160" cy="954107"/>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本研究問卷共分三部分，第一部分為基本資料，第二部分為活動、地標喜好度調查，第三部分為三構面李克特尺度量表</a:t>
            </a:r>
            <a:endParaRPr lang="en-US" altLang="zh-TW" sz="28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82399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3F5634-F86F-7991-3CA0-D151F2418D4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13570C5-7C2A-C98C-FEF9-C994FA93B9DC}"/>
              </a:ext>
            </a:extLst>
          </p:cNvPr>
          <p:cNvSpPr>
            <a:spLocks noGrp="1"/>
          </p:cNvSpPr>
          <p:nvPr>
            <p:ph idx="1"/>
          </p:nvPr>
        </p:nvSpPr>
        <p:spPr/>
        <p:txBody>
          <a:bodyPr/>
          <a:lstStyle/>
          <a:p>
            <a:endParaRPr lang="zh-TW" altLang="en-US"/>
          </a:p>
        </p:txBody>
      </p:sp>
      <p:sp>
        <p:nvSpPr>
          <p:cNvPr id="4" name="矩形 3">
            <a:extLst>
              <a:ext uri="{FF2B5EF4-FFF2-40B4-BE49-F238E27FC236}">
                <a16:creationId xmlns:a16="http://schemas.microsoft.com/office/drawing/2014/main" id="{A50A4593-A1D0-45D2-C442-8040798F2D1A}"/>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D8A25689-A753-A306-3EB3-479A84BA3E64}"/>
              </a:ext>
            </a:extLst>
          </p:cNvPr>
          <p:cNvPicPr>
            <a:picLocks noChangeAspect="1"/>
          </p:cNvPicPr>
          <p:nvPr/>
        </p:nvPicPr>
        <p:blipFill>
          <a:blip r:embed="rId2"/>
          <a:stretch>
            <a:fillRect/>
          </a:stretch>
        </p:blipFill>
        <p:spPr>
          <a:xfrm>
            <a:off x="2235832" y="1323638"/>
            <a:ext cx="3749993" cy="1923788"/>
          </a:xfrm>
          <a:prstGeom prst="rect">
            <a:avLst/>
          </a:prstGeom>
        </p:spPr>
      </p:pic>
      <p:pic>
        <p:nvPicPr>
          <p:cNvPr id="10" name="圖片 9">
            <a:extLst>
              <a:ext uri="{FF2B5EF4-FFF2-40B4-BE49-F238E27FC236}">
                <a16:creationId xmlns:a16="http://schemas.microsoft.com/office/drawing/2014/main" id="{5D9FE63C-DE07-67C5-C4DD-5655E6028E9D}"/>
              </a:ext>
            </a:extLst>
          </p:cNvPr>
          <p:cNvPicPr>
            <a:picLocks noChangeAspect="1"/>
          </p:cNvPicPr>
          <p:nvPr/>
        </p:nvPicPr>
        <p:blipFill>
          <a:blip r:embed="rId3"/>
          <a:stretch>
            <a:fillRect/>
          </a:stretch>
        </p:blipFill>
        <p:spPr>
          <a:xfrm>
            <a:off x="6217757" y="1323638"/>
            <a:ext cx="4337685" cy="4723725"/>
          </a:xfrm>
          <a:prstGeom prst="rect">
            <a:avLst/>
          </a:prstGeom>
        </p:spPr>
      </p:pic>
      <p:sp>
        <p:nvSpPr>
          <p:cNvPr id="12" name="矩形 11">
            <a:extLst>
              <a:ext uri="{FF2B5EF4-FFF2-40B4-BE49-F238E27FC236}">
                <a16:creationId xmlns:a16="http://schemas.microsoft.com/office/drawing/2014/main" id="{9C5FC710-43D4-D90D-8F12-C29AE2B90583}"/>
              </a:ext>
            </a:extLst>
          </p:cNvPr>
          <p:cNvSpPr/>
          <p:nvPr/>
        </p:nvSpPr>
        <p:spPr>
          <a:xfrm>
            <a:off x="2235831" y="3382363"/>
            <a:ext cx="3749993" cy="2204347"/>
          </a:xfrm>
          <a:prstGeom prst="rect">
            <a:avLst/>
          </a:prstGeom>
          <a:solidFill>
            <a:srgbClr val="4033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FC64DA8B-6AE6-497E-5099-B441C0A26ECF}"/>
              </a:ext>
            </a:extLst>
          </p:cNvPr>
          <p:cNvSpPr txBox="1"/>
          <p:nvPr/>
        </p:nvSpPr>
        <p:spPr>
          <a:xfrm>
            <a:off x="2235832" y="3478724"/>
            <a:ext cx="3749992" cy="1938992"/>
          </a:xfrm>
          <a:prstGeom prst="rect">
            <a:avLst/>
          </a:prstGeom>
          <a:noFill/>
        </p:spPr>
        <p:txBody>
          <a:bodyPr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本研究之問卷信度經過信度分析後，得出</a:t>
            </a:r>
            <a:r>
              <a:rPr lang="en-US" altLang="zh-TW" sz="2400" b="1" dirty="0">
                <a:solidFill>
                  <a:schemeClr val="bg1"/>
                </a:solidFill>
                <a:latin typeface="微軟正黑體" panose="020B0604030504040204" pitchFamily="34" charset="-120"/>
                <a:ea typeface="微軟正黑體" panose="020B0604030504040204" pitchFamily="34" charset="-120"/>
              </a:rPr>
              <a:t>Cronbach’s Alpha </a:t>
            </a:r>
            <a:r>
              <a:rPr lang="zh-TW" altLang="en-US" sz="2400" b="1" dirty="0">
                <a:solidFill>
                  <a:schemeClr val="bg1"/>
                </a:solidFill>
                <a:latin typeface="微軟正黑體" panose="020B0604030504040204" pitchFamily="34" charset="-120"/>
                <a:ea typeface="微軟正黑體" panose="020B0604030504040204" pitchFamily="34" charset="-120"/>
              </a:rPr>
              <a:t>值為</a:t>
            </a:r>
            <a:r>
              <a:rPr lang="en-US" altLang="zh-TW" sz="2400" b="1" dirty="0">
                <a:solidFill>
                  <a:schemeClr val="bg1"/>
                </a:solidFill>
                <a:latin typeface="微軟正黑體" panose="020B0604030504040204" pitchFamily="34" charset="-120"/>
                <a:ea typeface="微軟正黑體" panose="020B0604030504040204" pitchFamily="34" charset="-120"/>
              </a:rPr>
              <a:t>0.959</a:t>
            </a:r>
            <a:r>
              <a:rPr lang="zh-TW" altLang="en-US" sz="2400" b="1" dirty="0">
                <a:solidFill>
                  <a:schemeClr val="bg1"/>
                </a:solidFill>
                <a:latin typeface="微軟正黑體" panose="020B0604030504040204" pitchFamily="34" charset="-120"/>
                <a:ea typeface="微軟正黑體" panose="020B0604030504040204" pitchFamily="34" charset="-120"/>
              </a:rPr>
              <a:t>，通過信度檢驗，且無須刪減題數。</a:t>
            </a:r>
          </a:p>
        </p:txBody>
      </p:sp>
      <p:sp>
        <p:nvSpPr>
          <p:cNvPr id="5" name="矩形 4">
            <a:extLst>
              <a:ext uri="{FF2B5EF4-FFF2-40B4-BE49-F238E27FC236}">
                <a16:creationId xmlns:a16="http://schemas.microsoft.com/office/drawing/2014/main" id="{220706E3-A913-C85F-40BB-0F4808BFD2B2}"/>
              </a:ext>
            </a:extLst>
          </p:cNvPr>
          <p:cNvSpPr/>
          <p:nvPr/>
        </p:nvSpPr>
        <p:spPr>
          <a:xfrm>
            <a:off x="4769416" y="553958"/>
            <a:ext cx="4429760"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B9D671CE-74B9-EE04-E655-E66DF1830126}"/>
              </a:ext>
            </a:extLst>
          </p:cNvPr>
          <p:cNvSpPr txBox="1">
            <a:spLocks/>
          </p:cNvSpPr>
          <p:nvPr/>
        </p:nvSpPr>
        <p:spPr>
          <a:xfrm>
            <a:off x="4535486" y="208895"/>
            <a:ext cx="2992120" cy="1114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Yu Gothic UI Semibold" panose="020B0700000000000000" pitchFamily="34" charset="-128"/>
                <a:ea typeface="Yu Gothic UI Semibold" panose="020B0700000000000000" pitchFamily="34" charset="-128"/>
              </a:rPr>
              <a:t>問卷信效度</a:t>
            </a:r>
          </a:p>
        </p:txBody>
      </p:sp>
    </p:spTree>
    <p:extLst>
      <p:ext uri="{BB962C8B-B14F-4D97-AF65-F5344CB8AC3E}">
        <p14:creationId xmlns:p14="http://schemas.microsoft.com/office/powerpoint/2010/main" val="781564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9C3873A-83D3-4885-F4D7-8A9DF6379D2F}"/>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11370F54-200F-188E-4E23-AA4626066BF9}"/>
              </a:ext>
            </a:extLst>
          </p:cNvPr>
          <p:cNvSpPr/>
          <p:nvPr/>
        </p:nvSpPr>
        <p:spPr>
          <a:xfrm>
            <a:off x="5060988" y="476806"/>
            <a:ext cx="4429760"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標題 1">
            <a:extLst>
              <a:ext uri="{FF2B5EF4-FFF2-40B4-BE49-F238E27FC236}">
                <a16:creationId xmlns:a16="http://schemas.microsoft.com/office/drawing/2014/main" id="{17A3FC45-4F93-91FC-491B-E5E6A1B00998}"/>
              </a:ext>
            </a:extLst>
          </p:cNvPr>
          <p:cNvSpPr txBox="1">
            <a:spLocks/>
          </p:cNvSpPr>
          <p:nvPr/>
        </p:nvSpPr>
        <p:spPr>
          <a:xfrm>
            <a:off x="4901246" y="184308"/>
            <a:ext cx="2546034" cy="1114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solidFill>
                  <a:schemeClr val="bg1"/>
                </a:solidFill>
                <a:latin typeface="微軟正黑體" panose="020B0604030504040204" pitchFamily="34" charset="-120"/>
                <a:ea typeface="微軟正黑體" panose="020B0604030504040204" pitchFamily="34" charset="-120"/>
              </a:rPr>
              <a:t>因素分析</a:t>
            </a:r>
          </a:p>
        </p:txBody>
      </p:sp>
      <p:sp>
        <p:nvSpPr>
          <p:cNvPr id="6" name="矩形 5">
            <a:extLst>
              <a:ext uri="{FF2B5EF4-FFF2-40B4-BE49-F238E27FC236}">
                <a16:creationId xmlns:a16="http://schemas.microsoft.com/office/drawing/2014/main" id="{62346770-3200-3ECA-573A-7D5B9CBA8F3E}"/>
              </a:ext>
            </a:extLst>
          </p:cNvPr>
          <p:cNvSpPr/>
          <p:nvPr/>
        </p:nvSpPr>
        <p:spPr>
          <a:xfrm>
            <a:off x="256063" y="1209040"/>
            <a:ext cx="3779520" cy="5181600"/>
          </a:xfrm>
          <a:prstGeom prst="rect">
            <a:avLst/>
          </a:prstGeom>
          <a:solidFill>
            <a:srgbClr val="4F4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66FB73C9-3DA6-45BE-2B74-F3DAC08C54C0}"/>
              </a:ext>
            </a:extLst>
          </p:cNvPr>
          <p:cNvSpPr/>
          <p:nvPr/>
        </p:nvSpPr>
        <p:spPr>
          <a:xfrm>
            <a:off x="4208857" y="1209040"/>
            <a:ext cx="3779520" cy="5181600"/>
          </a:xfrm>
          <a:prstGeom prst="rect">
            <a:avLst/>
          </a:prstGeom>
          <a:solidFill>
            <a:srgbClr val="4C4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8833355E-644F-E706-4DF8-FBE5FB604664}"/>
              </a:ext>
            </a:extLst>
          </p:cNvPr>
          <p:cNvSpPr/>
          <p:nvPr/>
        </p:nvSpPr>
        <p:spPr>
          <a:xfrm>
            <a:off x="8161652" y="1209040"/>
            <a:ext cx="3779520" cy="5181600"/>
          </a:xfrm>
          <a:prstGeom prst="rect">
            <a:avLst/>
          </a:prstGeom>
          <a:solidFill>
            <a:srgbClr val="434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B1C7DF77-E0AD-E6F5-7E97-D80445D7D1CA}"/>
              </a:ext>
            </a:extLst>
          </p:cNvPr>
          <p:cNvSpPr txBox="1"/>
          <p:nvPr/>
        </p:nvSpPr>
        <p:spPr>
          <a:xfrm>
            <a:off x="5060988" y="1483359"/>
            <a:ext cx="2070023" cy="461665"/>
          </a:xfrm>
          <a:prstGeom prst="rect">
            <a:avLst/>
          </a:prstGeom>
          <a:noFill/>
        </p:spPr>
        <p:txBody>
          <a:bodyPr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城市意象構面</a:t>
            </a:r>
          </a:p>
        </p:txBody>
      </p:sp>
      <p:sp>
        <p:nvSpPr>
          <p:cNvPr id="10" name="文字方塊 9">
            <a:extLst>
              <a:ext uri="{FF2B5EF4-FFF2-40B4-BE49-F238E27FC236}">
                <a16:creationId xmlns:a16="http://schemas.microsoft.com/office/drawing/2014/main" id="{0FD19161-8A02-421F-531F-BF172E1235AB}"/>
              </a:ext>
            </a:extLst>
          </p:cNvPr>
          <p:cNvSpPr txBox="1"/>
          <p:nvPr/>
        </p:nvSpPr>
        <p:spPr>
          <a:xfrm>
            <a:off x="1110811" y="1483359"/>
            <a:ext cx="2070023" cy="461665"/>
          </a:xfrm>
          <a:prstGeom prst="rect">
            <a:avLst/>
          </a:prstGeom>
          <a:noFill/>
        </p:spPr>
        <p:txBody>
          <a:bodyPr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節慶行銷構面</a:t>
            </a:r>
          </a:p>
        </p:txBody>
      </p:sp>
      <p:sp>
        <p:nvSpPr>
          <p:cNvPr id="11" name="文字方塊 10">
            <a:extLst>
              <a:ext uri="{FF2B5EF4-FFF2-40B4-BE49-F238E27FC236}">
                <a16:creationId xmlns:a16="http://schemas.microsoft.com/office/drawing/2014/main" id="{327321DB-1C37-CD6A-FFEF-83D1E0528E09}"/>
              </a:ext>
            </a:extLst>
          </p:cNvPr>
          <p:cNvSpPr txBox="1"/>
          <p:nvPr/>
        </p:nvSpPr>
        <p:spPr>
          <a:xfrm>
            <a:off x="8914800" y="1483358"/>
            <a:ext cx="2515200" cy="461665"/>
          </a:xfrm>
          <a:prstGeom prst="rect">
            <a:avLst/>
          </a:prstGeom>
          <a:noFill/>
        </p:spPr>
        <p:txBody>
          <a:bodyPr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顧客滿意度構面</a:t>
            </a:r>
          </a:p>
        </p:txBody>
      </p:sp>
      <p:pic>
        <p:nvPicPr>
          <p:cNvPr id="15" name="圖片 14">
            <a:extLst>
              <a:ext uri="{FF2B5EF4-FFF2-40B4-BE49-F238E27FC236}">
                <a16:creationId xmlns:a16="http://schemas.microsoft.com/office/drawing/2014/main" id="{EA79716B-52AE-D55E-A37A-5CDF63CDEA5A}"/>
              </a:ext>
            </a:extLst>
          </p:cNvPr>
          <p:cNvPicPr>
            <a:picLocks noChangeAspect="1"/>
          </p:cNvPicPr>
          <p:nvPr/>
        </p:nvPicPr>
        <p:blipFill>
          <a:blip r:embed="rId2"/>
          <a:stretch>
            <a:fillRect/>
          </a:stretch>
        </p:blipFill>
        <p:spPr>
          <a:xfrm>
            <a:off x="4629148" y="2427215"/>
            <a:ext cx="2933700" cy="1295400"/>
          </a:xfrm>
          <a:prstGeom prst="rect">
            <a:avLst/>
          </a:prstGeom>
        </p:spPr>
      </p:pic>
      <p:pic>
        <p:nvPicPr>
          <p:cNvPr id="16" name="圖片 15">
            <a:extLst>
              <a:ext uri="{FF2B5EF4-FFF2-40B4-BE49-F238E27FC236}">
                <a16:creationId xmlns:a16="http://schemas.microsoft.com/office/drawing/2014/main" id="{57550F86-860E-C70E-1E1F-5F872D9578E0}"/>
              </a:ext>
            </a:extLst>
          </p:cNvPr>
          <p:cNvPicPr>
            <a:picLocks noChangeAspect="1"/>
          </p:cNvPicPr>
          <p:nvPr/>
        </p:nvPicPr>
        <p:blipFill>
          <a:blip r:embed="rId3"/>
          <a:stretch>
            <a:fillRect/>
          </a:stretch>
        </p:blipFill>
        <p:spPr>
          <a:xfrm>
            <a:off x="4362131" y="4141977"/>
            <a:ext cx="3467735" cy="2046532"/>
          </a:xfrm>
          <a:prstGeom prst="rect">
            <a:avLst/>
          </a:prstGeom>
        </p:spPr>
      </p:pic>
      <p:pic>
        <p:nvPicPr>
          <p:cNvPr id="18" name="圖片 17">
            <a:extLst>
              <a:ext uri="{FF2B5EF4-FFF2-40B4-BE49-F238E27FC236}">
                <a16:creationId xmlns:a16="http://schemas.microsoft.com/office/drawing/2014/main" id="{12E83C9C-E6D0-1DCB-D516-98F193C4630F}"/>
              </a:ext>
            </a:extLst>
          </p:cNvPr>
          <p:cNvPicPr>
            <a:picLocks noChangeAspect="1"/>
          </p:cNvPicPr>
          <p:nvPr/>
        </p:nvPicPr>
        <p:blipFill>
          <a:blip r:embed="rId4"/>
          <a:stretch>
            <a:fillRect/>
          </a:stretch>
        </p:blipFill>
        <p:spPr>
          <a:xfrm>
            <a:off x="659922" y="2427215"/>
            <a:ext cx="2971800" cy="1295400"/>
          </a:xfrm>
          <a:prstGeom prst="rect">
            <a:avLst/>
          </a:prstGeom>
        </p:spPr>
      </p:pic>
      <p:pic>
        <p:nvPicPr>
          <p:cNvPr id="20" name="圖片 19">
            <a:extLst>
              <a:ext uri="{FF2B5EF4-FFF2-40B4-BE49-F238E27FC236}">
                <a16:creationId xmlns:a16="http://schemas.microsoft.com/office/drawing/2014/main" id="{3331F1B2-4B87-8A1B-EE08-F603EDD9F049}"/>
              </a:ext>
            </a:extLst>
          </p:cNvPr>
          <p:cNvPicPr>
            <a:picLocks noChangeAspect="1"/>
          </p:cNvPicPr>
          <p:nvPr/>
        </p:nvPicPr>
        <p:blipFill>
          <a:blip r:embed="rId5"/>
          <a:stretch>
            <a:fillRect/>
          </a:stretch>
        </p:blipFill>
        <p:spPr>
          <a:xfrm>
            <a:off x="406815" y="4135779"/>
            <a:ext cx="3478235" cy="2052729"/>
          </a:xfrm>
          <a:prstGeom prst="rect">
            <a:avLst/>
          </a:prstGeom>
        </p:spPr>
      </p:pic>
      <p:pic>
        <p:nvPicPr>
          <p:cNvPr id="22" name="圖片 21">
            <a:extLst>
              <a:ext uri="{FF2B5EF4-FFF2-40B4-BE49-F238E27FC236}">
                <a16:creationId xmlns:a16="http://schemas.microsoft.com/office/drawing/2014/main" id="{4E67F2B3-D107-F307-12DC-06CFC1FA37FC}"/>
              </a:ext>
            </a:extLst>
          </p:cNvPr>
          <p:cNvPicPr>
            <a:picLocks noChangeAspect="1"/>
          </p:cNvPicPr>
          <p:nvPr/>
        </p:nvPicPr>
        <p:blipFill>
          <a:blip r:embed="rId6"/>
          <a:stretch>
            <a:fillRect/>
          </a:stretch>
        </p:blipFill>
        <p:spPr>
          <a:xfrm>
            <a:off x="8560278" y="2431270"/>
            <a:ext cx="2971800" cy="1295400"/>
          </a:xfrm>
          <a:prstGeom prst="rect">
            <a:avLst/>
          </a:prstGeom>
        </p:spPr>
      </p:pic>
      <p:pic>
        <p:nvPicPr>
          <p:cNvPr id="24" name="圖片 23">
            <a:extLst>
              <a:ext uri="{FF2B5EF4-FFF2-40B4-BE49-F238E27FC236}">
                <a16:creationId xmlns:a16="http://schemas.microsoft.com/office/drawing/2014/main" id="{B74C2A5D-F47B-AF5C-6C14-B6D59012BE83}"/>
              </a:ext>
            </a:extLst>
          </p:cNvPr>
          <p:cNvPicPr>
            <a:picLocks noChangeAspect="1"/>
          </p:cNvPicPr>
          <p:nvPr/>
        </p:nvPicPr>
        <p:blipFill>
          <a:blip r:embed="rId7"/>
          <a:stretch>
            <a:fillRect/>
          </a:stretch>
        </p:blipFill>
        <p:spPr>
          <a:xfrm>
            <a:off x="8340503" y="4143673"/>
            <a:ext cx="3499290" cy="2065155"/>
          </a:xfrm>
          <a:prstGeom prst="rect">
            <a:avLst/>
          </a:prstGeom>
        </p:spPr>
      </p:pic>
    </p:spTree>
    <p:extLst>
      <p:ext uri="{BB962C8B-B14F-4D97-AF65-F5344CB8AC3E}">
        <p14:creationId xmlns:p14="http://schemas.microsoft.com/office/powerpoint/2010/main" val="1862183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C744EEE-B660-F54A-B17F-D3651C3D2073}"/>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B62612CC-C8AA-310F-9BFE-7BD6C1F5EF9C}"/>
              </a:ext>
            </a:extLst>
          </p:cNvPr>
          <p:cNvSpPr/>
          <p:nvPr/>
        </p:nvSpPr>
        <p:spPr>
          <a:xfrm>
            <a:off x="4385958" y="635910"/>
            <a:ext cx="4429760"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標題 1">
            <a:extLst>
              <a:ext uri="{FF2B5EF4-FFF2-40B4-BE49-F238E27FC236}">
                <a16:creationId xmlns:a16="http://schemas.microsoft.com/office/drawing/2014/main" id="{440CAECF-3773-9E27-8D16-6F60F95F82BA}"/>
              </a:ext>
            </a:extLst>
          </p:cNvPr>
          <p:cNvSpPr txBox="1">
            <a:spLocks/>
          </p:cNvSpPr>
          <p:nvPr/>
        </p:nvSpPr>
        <p:spPr>
          <a:xfrm>
            <a:off x="3926840" y="240267"/>
            <a:ext cx="4338320" cy="1114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Yu Gothic UI Semibold" panose="020B0700000000000000" pitchFamily="34" charset="-128"/>
                <a:ea typeface="Yu Gothic UI Semibold" panose="020B0700000000000000" pitchFamily="34" charset="-128"/>
              </a:rPr>
              <a:t>成對樣本</a:t>
            </a:r>
            <a:r>
              <a:rPr lang="en-US" altLang="zh-TW" dirty="0">
                <a:solidFill>
                  <a:schemeClr val="bg1"/>
                </a:solidFill>
                <a:latin typeface="Yu Gothic UI Semibold" panose="020B0700000000000000" pitchFamily="34" charset="-128"/>
                <a:ea typeface="Yu Gothic UI Semibold" panose="020B0700000000000000" pitchFamily="34" charset="-128"/>
              </a:rPr>
              <a:t>t-test</a:t>
            </a:r>
            <a:endParaRPr lang="zh-TW" altLang="en-US" dirty="0">
              <a:solidFill>
                <a:schemeClr val="bg1"/>
              </a:solidFill>
              <a:latin typeface="Yu Gothic UI Semibold" panose="020B0700000000000000" pitchFamily="34" charset="-128"/>
              <a:ea typeface="Yu Gothic UI Semibold" panose="020B0700000000000000" pitchFamily="34" charset="-128"/>
            </a:endParaRPr>
          </a:p>
        </p:txBody>
      </p:sp>
      <p:pic>
        <p:nvPicPr>
          <p:cNvPr id="11" name="圖片 10">
            <a:extLst>
              <a:ext uri="{FF2B5EF4-FFF2-40B4-BE49-F238E27FC236}">
                <a16:creationId xmlns:a16="http://schemas.microsoft.com/office/drawing/2014/main" id="{7B437952-CAB1-FC09-CDCF-731546440981}"/>
              </a:ext>
            </a:extLst>
          </p:cNvPr>
          <p:cNvPicPr>
            <a:picLocks noChangeAspect="1"/>
          </p:cNvPicPr>
          <p:nvPr/>
        </p:nvPicPr>
        <p:blipFill>
          <a:blip r:embed="rId2"/>
          <a:stretch>
            <a:fillRect/>
          </a:stretch>
        </p:blipFill>
        <p:spPr>
          <a:xfrm>
            <a:off x="3926840" y="1403110"/>
            <a:ext cx="4038600" cy="1771650"/>
          </a:xfrm>
          <a:prstGeom prst="rect">
            <a:avLst/>
          </a:prstGeom>
        </p:spPr>
      </p:pic>
      <p:pic>
        <p:nvPicPr>
          <p:cNvPr id="15" name="圖片 14">
            <a:extLst>
              <a:ext uri="{FF2B5EF4-FFF2-40B4-BE49-F238E27FC236}">
                <a16:creationId xmlns:a16="http://schemas.microsoft.com/office/drawing/2014/main" id="{DADCCCF8-8D37-51C6-B3F3-B8925C86B780}"/>
              </a:ext>
            </a:extLst>
          </p:cNvPr>
          <p:cNvPicPr>
            <a:picLocks noChangeAspect="1"/>
          </p:cNvPicPr>
          <p:nvPr/>
        </p:nvPicPr>
        <p:blipFill>
          <a:blip r:embed="rId3"/>
          <a:stretch>
            <a:fillRect/>
          </a:stretch>
        </p:blipFill>
        <p:spPr>
          <a:xfrm>
            <a:off x="1244343" y="3429000"/>
            <a:ext cx="9703313" cy="2762170"/>
          </a:xfrm>
          <a:prstGeom prst="rect">
            <a:avLst/>
          </a:prstGeom>
        </p:spPr>
      </p:pic>
    </p:spTree>
    <p:extLst>
      <p:ext uri="{BB962C8B-B14F-4D97-AF65-F5344CB8AC3E}">
        <p14:creationId xmlns:p14="http://schemas.microsoft.com/office/powerpoint/2010/main" val="334400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8ACFC28-0A77-CEE3-9F4D-2122BDE5E9C7}"/>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F2CBA260-C576-7D59-4E4C-7BA7B16E81BE}"/>
              </a:ext>
            </a:extLst>
          </p:cNvPr>
          <p:cNvSpPr>
            <a:spLocks/>
          </p:cNvSpPr>
          <p:nvPr/>
        </p:nvSpPr>
        <p:spPr>
          <a:xfrm>
            <a:off x="4306529" y="168239"/>
            <a:ext cx="5784531"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平行四邊形 6">
            <a:extLst>
              <a:ext uri="{FF2B5EF4-FFF2-40B4-BE49-F238E27FC236}">
                <a16:creationId xmlns:a16="http://schemas.microsoft.com/office/drawing/2014/main" id="{86EDDF30-C544-2EEB-03BF-412BF687450B}"/>
              </a:ext>
            </a:extLst>
          </p:cNvPr>
          <p:cNvSpPr/>
          <p:nvPr/>
        </p:nvSpPr>
        <p:spPr>
          <a:xfrm rot="747767" flipH="1">
            <a:off x="-273832" y="3047684"/>
            <a:ext cx="12739660" cy="965200"/>
          </a:xfrm>
          <a:prstGeom prst="parallelogram">
            <a:avLst>
              <a:gd name="adj" fmla="val 22944"/>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DFAC88EA-27BD-3552-B59F-5915BA409613}"/>
              </a:ext>
            </a:extLst>
          </p:cNvPr>
          <p:cNvSpPr>
            <a:spLocks noGrp="1"/>
          </p:cNvSpPr>
          <p:nvPr>
            <p:ph type="title"/>
          </p:nvPr>
        </p:nvSpPr>
        <p:spPr>
          <a:xfrm>
            <a:off x="3103880" y="-50837"/>
            <a:ext cx="6537960" cy="1087755"/>
          </a:xfrm>
        </p:spPr>
        <p:txBody>
          <a:bodyPr/>
          <a:lstStyle/>
          <a:p>
            <a:r>
              <a:rPr lang="zh-TW" altLang="en-US" b="1" dirty="0">
                <a:solidFill>
                  <a:schemeClr val="bg1"/>
                </a:solidFill>
                <a:latin typeface="微軟正黑體" panose="020B0604030504040204" pitchFamily="34" charset="-120"/>
                <a:ea typeface="微軟正黑體" panose="020B0604030504040204" pitchFamily="34" charset="-120"/>
              </a:rPr>
              <a:t>次數分配表及基本統計量</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增益集 4" title="Microsoft Power BI">
                <a:extLst>
                  <a:ext uri="{FF2B5EF4-FFF2-40B4-BE49-F238E27FC236}">
                    <a16:creationId xmlns:a16="http://schemas.microsoft.com/office/drawing/2014/main" id="{F2378CCA-BE4D-4F79-1F92-994028A3D0B0}"/>
                  </a:ext>
                </a:extLst>
              </p:cNvPr>
              <p:cNvGraphicFramePr>
                <a:graphicFrameLocks noGrp="1"/>
              </p:cNvGraphicFramePr>
              <p:nvPr>
                <p:extLst>
                  <p:ext uri="{D42A27DB-BD31-4B8C-83A1-F6EECF244321}">
                    <p14:modId xmlns:p14="http://schemas.microsoft.com/office/powerpoint/2010/main" val="3821996648"/>
                  </p:ext>
                </p:extLst>
              </p:nvPr>
            </p:nvGraphicFramePr>
            <p:xfrm>
              <a:off x="396240" y="894080"/>
              <a:ext cx="11328400" cy="578103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5" name="增益集 4" title="Microsoft Power BI">
                <a:extLst>
                  <a:ext uri="{FF2B5EF4-FFF2-40B4-BE49-F238E27FC236}">
                    <a16:creationId xmlns:a16="http://schemas.microsoft.com/office/drawing/2014/main" id="{F2378CCA-BE4D-4F79-1F92-994028A3D0B0}"/>
                  </a:ext>
                </a:extLst>
              </p:cNvPr>
              <p:cNvPicPr>
                <a:picLocks noGrp="1" noRot="1" noChangeAspect="1" noMove="1" noResize="1" noEditPoints="1" noAdjustHandles="1" noChangeArrowheads="1" noChangeShapeType="1"/>
              </p:cNvPicPr>
              <p:nvPr/>
            </p:nvPicPr>
            <p:blipFill>
              <a:blip r:embed="rId3"/>
              <a:stretch>
                <a:fillRect/>
              </a:stretch>
            </p:blipFill>
            <p:spPr>
              <a:xfrm>
                <a:off x="396240" y="894080"/>
                <a:ext cx="11328400" cy="5781039"/>
              </a:xfrm>
              <a:prstGeom prst="rect">
                <a:avLst/>
              </a:prstGeom>
            </p:spPr>
          </p:pic>
        </mc:Fallback>
      </mc:AlternateContent>
    </p:spTree>
    <p:extLst>
      <p:ext uri="{BB962C8B-B14F-4D97-AF65-F5344CB8AC3E}">
        <p14:creationId xmlns:p14="http://schemas.microsoft.com/office/powerpoint/2010/main" val="3715294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3979DF5-C821-ECFD-0473-7362ACD47EB4}"/>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平行四邊形 5">
            <a:extLst>
              <a:ext uri="{FF2B5EF4-FFF2-40B4-BE49-F238E27FC236}">
                <a16:creationId xmlns:a16="http://schemas.microsoft.com/office/drawing/2014/main" id="{4F67BD17-5A6E-3661-B207-22C73D0DBB38}"/>
              </a:ext>
            </a:extLst>
          </p:cNvPr>
          <p:cNvSpPr/>
          <p:nvPr/>
        </p:nvSpPr>
        <p:spPr>
          <a:xfrm rot="747767" flipH="1">
            <a:off x="-273832" y="3047684"/>
            <a:ext cx="12739660" cy="965200"/>
          </a:xfrm>
          <a:prstGeom prst="parallelogram">
            <a:avLst>
              <a:gd name="adj" fmla="val 22944"/>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增益集 3" title="Microsoft Power BI">
                <a:extLst>
                  <a:ext uri="{FF2B5EF4-FFF2-40B4-BE49-F238E27FC236}">
                    <a16:creationId xmlns:a16="http://schemas.microsoft.com/office/drawing/2014/main" id="{0767E178-FFB2-7F83-58B0-9CDACE92F6E6}"/>
                  </a:ext>
                </a:extLst>
              </p:cNvPr>
              <p:cNvGraphicFramePr>
                <a:graphicFrameLocks noGrp="1"/>
              </p:cNvGraphicFramePr>
              <p:nvPr>
                <p:extLst>
                  <p:ext uri="{D42A27DB-BD31-4B8C-83A1-F6EECF244321}">
                    <p14:modId xmlns:p14="http://schemas.microsoft.com/office/powerpoint/2010/main" val="1338793451"/>
                  </p:ext>
                </p:extLst>
              </p:nvPr>
            </p:nvGraphicFramePr>
            <p:xfrm>
              <a:off x="436880" y="571498"/>
              <a:ext cx="11287760" cy="601218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增益集 3" title="Microsoft Power BI">
                <a:extLst>
                  <a:ext uri="{FF2B5EF4-FFF2-40B4-BE49-F238E27FC236}">
                    <a16:creationId xmlns:a16="http://schemas.microsoft.com/office/drawing/2014/main" id="{0767E178-FFB2-7F83-58B0-9CDACE92F6E6}"/>
                  </a:ext>
                </a:extLst>
              </p:cNvPr>
              <p:cNvPicPr>
                <a:picLocks noGrp="1" noRot="1" noChangeAspect="1" noMove="1" noResize="1" noEditPoints="1" noAdjustHandles="1" noChangeArrowheads="1" noChangeShapeType="1"/>
              </p:cNvPicPr>
              <p:nvPr/>
            </p:nvPicPr>
            <p:blipFill>
              <a:blip r:embed="rId3"/>
              <a:stretch>
                <a:fillRect/>
              </a:stretch>
            </p:blipFill>
            <p:spPr>
              <a:xfrm>
                <a:off x="436880" y="571498"/>
                <a:ext cx="11287760" cy="6012181"/>
              </a:xfrm>
              <a:prstGeom prst="rect">
                <a:avLst/>
              </a:prstGeom>
            </p:spPr>
          </p:pic>
        </mc:Fallback>
      </mc:AlternateContent>
    </p:spTree>
    <p:extLst>
      <p:ext uri="{BB962C8B-B14F-4D97-AF65-F5344CB8AC3E}">
        <p14:creationId xmlns:p14="http://schemas.microsoft.com/office/powerpoint/2010/main" val="3950890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780B08E-363B-37FB-1111-8B89AEA04B3E}"/>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平行四邊形 4">
            <a:extLst>
              <a:ext uri="{FF2B5EF4-FFF2-40B4-BE49-F238E27FC236}">
                <a16:creationId xmlns:a16="http://schemas.microsoft.com/office/drawing/2014/main" id="{1E1590AC-067C-9E7A-BCCE-F891600103AD}"/>
              </a:ext>
            </a:extLst>
          </p:cNvPr>
          <p:cNvSpPr/>
          <p:nvPr/>
        </p:nvSpPr>
        <p:spPr>
          <a:xfrm rot="747767" flipH="1">
            <a:off x="-273832" y="3047684"/>
            <a:ext cx="12739660" cy="965200"/>
          </a:xfrm>
          <a:prstGeom prst="parallelogram">
            <a:avLst>
              <a:gd name="adj" fmla="val 22944"/>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9" name="增益集 8" title="Microsoft Power BI">
                <a:extLst>
                  <a:ext uri="{FF2B5EF4-FFF2-40B4-BE49-F238E27FC236}">
                    <a16:creationId xmlns:a16="http://schemas.microsoft.com/office/drawing/2014/main" id="{E9C6A280-A012-C2D9-0120-2148F2F5513A}"/>
                  </a:ext>
                </a:extLst>
              </p:cNvPr>
              <p:cNvGraphicFramePr>
                <a:graphicFrameLocks noGrp="1"/>
              </p:cNvGraphicFramePr>
              <p:nvPr>
                <p:extLst>
                  <p:ext uri="{D42A27DB-BD31-4B8C-83A1-F6EECF244321}">
                    <p14:modId xmlns:p14="http://schemas.microsoft.com/office/powerpoint/2010/main" val="1691152543"/>
                  </p:ext>
                </p:extLst>
              </p:nvPr>
            </p:nvGraphicFramePr>
            <p:xfrm>
              <a:off x="378460" y="571500"/>
              <a:ext cx="11417300" cy="60833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9" name="增益集 8" title="Microsoft Power BI">
                <a:extLst>
                  <a:ext uri="{FF2B5EF4-FFF2-40B4-BE49-F238E27FC236}">
                    <a16:creationId xmlns:a16="http://schemas.microsoft.com/office/drawing/2014/main" id="{E9C6A280-A012-C2D9-0120-2148F2F5513A}"/>
                  </a:ext>
                </a:extLst>
              </p:cNvPr>
              <p:cNvPicPr>
                <a:picLocks noGrp="1" noRot="1" noChangeAspect="1" noMove="1" noResize="1" noEditPoints="1" noAdjustHandles="1" noChangeArrowheads="1" noChangeShapeType="1"/>
              </p:cNvPicPr>
              <p:nvPr/>
            </p:nvPicPr>
            <p:blipFill>
              <a:blip r:embed="rId3"/>
              <a:stretch>
                <a:fillRect/>
              </a:stretch>
            </p:blipFill>
            <p:spPr>
              <a:xfrm>
                <a:off x="378460" y="571500"/>
                <a:ext cx="11417300" cy="6083300"/>
              </a:xfrm>
              <a:prstGeom prst="rect">
                <a:avLst/>
              </a:prstGeom>
            </p:spPr>
          </p:pic>
        </mc:Fallback>
      </mc:AlternateContent>
    </p:spTree>
    <p:extLst>
      <p:ext uri="{BB962C8B-B14F-4D97-AF65-F5344CB8AC3E}">
        <p14:creationId xmlns:p14="http://schemas.microsoft.com/office/powerpoint/2010/main" val="2951387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8C8DEE0-4D28-E6F8-D8C3-3F4A6622A446}"/>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平行四邊形 4">
            <a:extLst>
              <a:ext uri="{FF2B5EF4-FFF2-40B4-BE49-F238E27FC236}">
                <a16:creationId xmlns:a16="http://schemas.microsoft.com/office/drawing/2014/main" id="{42128F84-2449-1098-6F65-F0630E8227F5}"/>
              </a:ext>
            </a:extLst>
          </p:cNvPr>
          <p:cNvSpPr/>
          <p:nvPr/>
        </p:nvSpPr>
        <p:spPr>
          <a:xfrm rot="747767" flipH="1">
            <a:off x="-273832" y="3047684"/>
            <a:ext cx="12739660" cy="965200"/>
          </a:xfrm>
          <a:prstGeom prst="parallelogram">
            <a:avLst>
              <a:gd name="adj" fmla="val 22944"/>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增益集 5" title="Microsoft Power BI">
                <a:extLst>
                  <a:ext uri="{FF2B5EF4-FFF2-40B4-BE49-F238E27FC236}">
                    <a16:creationId xmlns:a16="http://schemas.microsoft.com/office/drawing/2014/main" id="{7D5764D4-8E8D-E80F-6F99-B7A21627897B}"/>
                  </a:ext>
                </a:extLst>
              </p:cNvPr>
              <p:cNvGraphicFramePr>
                <a:graphicFrameLocks noGrp="1"/>
              </p:cNvGraphicFramePr>
              <p:nvPr>
                <p:extLst>
                  <p:ext uri="{D42A27DB-BD31-4B8C-83A1-F6EECF244321}">
                    <p14:modId xmlns:p14="http://schemas.microsoft.com/office/powerpoint/2010/main" val="2153425666"/>
                  </p:ext>
                </p:extLst>
              </p:nvPr>
            </p:nvGraphicFramePr>
            <p:xfrm>
              <a:off x="426720" y="571498"/>
              <a:ext cx="11338560" cy="599186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6" name="增益集 5" title="Microsoft Power BI">
                <a:extLst>
                  <a:ext uri="{FF2B5EF4-FFF2-40B4-BE49-F238E27FC236}">
                    <a16:creationId xmlns:a16="http://schemas.microsoft.com/office/drawing/2014/main" id="{7D5764D4-8E8D-E80F-6F99-B7A21627897B}"/>
                  </a:ext>
                </a:extLst>
              </p:cNvPr>
              <p:cNvPicPr>
                <a:picLocks noGrp="1" noRot="1" noChangeAspect="1" noMove="1" noResize="1" noEditPoints="1" noAdjustHandles="1" noChangeArrowheads="1" noChangeShapeType="1"/>
              </p:cNvPicPr>
              <p:nvPr/>
            </p:nvPicPr>
            <p:blipFill>
              <a:blip r:embed="rId3"/>
              <a:stretch>
                <a:fillRect/>
              </a:stretch>
            </p:blipFill>
            <p:spPr>
              <a:xfrm>
                <a:off x="426720" y="571498"/>
                <a:ext cx="11338560" cy="5991861"/>
              </a:xfrm>
              <a:prstGeom prst="rect">
                <a:avLst/>
              </a:prstGeom>
            </p:spPr>
          </p:pic>
        </mc:Fallback>
      </mc:AlternateContent>
    </p:spTree>
    <p:extLst>
      <p:ext uri="{BB962C8B-B14F-4D97-AF65-F5344CB8AC3E}">
        <p14:creationId xmlns:p14="http://schemas.microsoft.com/office/powerpoint/2010/main" val="3231638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7ED353F-47D4-E5A6-0D56-23BFE807D995}"/>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5346362E-034C-1F0F-EF70-CB8B016AAD92}"/>
              </a:ext>
            </a:extLst>
          </p:cNvPr>
          <p:cNvSpPr/>
          <p:nvPr/>
        </p:nvSpPr>
        <p:spPr>
          <a:xfrm>
            <a:off x="4075953" y="1262231"/>
            <a:ext cx="4429760"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C1B4DC06-52B0-638E-34E2-DEF052D3D527}"/>
              </a:ext>
            </a:extLst>
          </p:cNvPr>
          <p:cNvSpPr txBox="1">
            <a:spLocks/>
          </p:cNvSpPr>
          <p:nvPr/>
        </p:nvSpPr>
        <p:spPr>
          <a:xfrm>
            <a:off x="3628913" y="831938"/>
            <a:ext cx="4618616" cy="111474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latin typeface="微軟正黑體" panose="020B0604030504040204" pitchFamily="34" charset="-120"/>
                <a:ea typeface="微軟正黑體" panose="020B0604030504040204" pitchFamily="34" charset="-120"/>
              </a:rPr>
              <a:t>K-means</a:t>
            </a:r>
            <a:r>
              <a:rPr lang="zh-TW" altLang="en-US" b="1" dirty="0">
                <a:solidFill>
                  <a:schemeClr val="bg1"/>
                </a:solidFill>
                <a:latin typeface="微軟正黑體" panose="020B0604030504040204" pitchFamily="34" charset="-120"/>
                <a:ea typeface="微軟正黑體" panose="020B0604030504040204" pitchFamily="34" charset="-120"/>
              </a:rPr>
              <a:t>集群分析</a:t>
            </a:r>
          </a:p>
        </p:txBody>
      </p:sp>
      <p:pic>
        <p:nvPicPr>
          <p:cNvPr id="16" name="圖片 15">
            <a:extLst>
              <a:ext uri="{FF2B5EF4-FFF2-40B4-BE49-F238E27FC236}">
                <a16:creationId xmlns:a16="http://schemas.microsoft.com/office/drawing/2014/main" id="{12A6D684-34C4-FFB3-A41F-C501B6F119C6}"/>
              </a:ext>
            </a:extLst>
          </p:cNvPr>
          <p:cNvPicPr>
            <a:picLocks noChangeAspect="1"/>
          </p:cNvPicPr>
          <p:nvPr/>
        </p:nvPicPr>
        <p:blipFill>
          <a:blip r:embed="rId2"/>
          <a:srcRect t="1424" r="954" b="1424"/>
          <a:stretch>
            <a:fillRect/>
          </a:stretch>
        </p:blipFill>
        <p:spPr>
          <a:xfrm>
            <a:off x="7046491" y="2727051"/>
            <a:ext cx="3125694" cy="3065929"/>
          </a:xfrm>
          <a:custGeom>
            <a:avLst/>
            <a:gdLst>
              <a:gd name="connsiteX0" fmla="*/ 510998 w 3125694"/>
              <a:gd name="connsiteY0" fmla="*/ 0 h 3065929"/>
              <a:gd name="connsiteX1" fmla="*/ 2614696 w 3125694"/>
              <a:gd name="connsiteY1" fmla="*/ 0 h 3065929"/>
              <a:gd name="connsiteX2" fmla="*/ 3125694 w 3125694"/>
              <a:gd name="connsiteY2" fmla="*/ 510998 h 3065929"/>
              <a:gd name="connsiteX3" fmla="*/ 3125694 w 3125694"/>
              <a:gd name="connsiteY3" fmla="*/ 2554931 h 3065929"/>
              <a:gd name="connsiteX4" fmla="*/ 2614696 w 3125694"/>
              <a:gd name="connsiteY4" fmla="*/ 3065929 h 3065929"/>
              <a:gd name="connsiteX5" fmla="*/ 510998 w 3125694"/>
              <a:gd name="connsiteY5" fmla="*/ 3065929 h 3065929"/>
              <a:gd name="connsiteX6" fmla="*/ 0 w 3125694"/>
              <a:gd name="connsiteY6" fmla="*/ 2554931 h 3065929"/>
              <a:gd name="connsiteX7" fmla="*/ 0 w 3125694"/>
              <a:gd name="connsiteY7" fmla="*/ 510998 h 3065929"/>
              <a:gd name="connsiteX8" fmla="*/ 510998 w 3125694"/>
              <a:gd name="connsiteY8" fmla="*/ 0 h 306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94" h="3065929">
                <a:moveTo>
                  <a:pt x="510998" y="0"/>
                </a:moveTo>
                <a:lnTo>
                  <a:pt x="2614696" y="0"/>
                </a:lnTo>
                <a:cubicBezTo>
                  <a:pt x="2896912" y="0"/>
                  <a:pt x="3125694" y="228782"/>
                  <a:pt x="3125694" y="510998"/>
                </a:cubicBezTo>
                <a:lnTo>
                  <a:pt x="3125694" y="2554931"/>
                </a:lnTo>
                <a:cubicBezTo>
                  <a:pt x="3125694" y="2837147"/>
                  <a:pt x="2896912" y="3065929"/>
                  <a:pt x="2614696" y="3065929"/>
                </a:cubicBezTo>
                <a:lnTo>
                  <a:pt x="510998" y="3065929"/>
                </a:lnTo>
                <a:cubicBezTo>
                  <a:pt x="228782" y="3065929"/>
                  <a:pt x="0" y="2837147"/>
                  <a:pt x="0" y="2554931"/>
                </a:cubicBezTo>
                <a:lnTo>
                  <a:pt x="0" y="510998"/>
                </a:lnTo>
                <a:cubicBezTo>
                  <a:pt x="0" y="228782"/>
                  <a:pt x="228782" y="0"/>
                  <a:pt x="510998" y="0"/>
                </a:cubicBezTo>
                <a:close/>
              </a:path>
            </a:pathLst>
          </a:custGeom>
        </p:spPr>
      </p:pic>
      <p:pic>
        <p:nvPicPr>
          <p:cNvPr id="12" name="圖片 11">
            <a:extLst>
              <a:ext uri="{FF2B5EF4-FFF2-40B4-BE49-F238E27FC236}">
                <a16:creationId xmlns:a16="http://schemas.microsoft.com/office/drawing/2014/main" id="{F38CF1F3-18D4-6D05-574B-4A8703E820A5}"/>
              </a:ext>
            </a:extLst>
          </p:cNvPr>
          <p:cNvPicPr>
            <a:picLocks noChangeAspect="1"/>
          </p:cNvPicPr>
          <p:nvPr/>
        </p:nvPicPr>
        <p:blipFill>
          <a:blip r:embed="rId3"/>
          <a:srcRect l="9038" t="1419" r="9038" b="1419"/>
          <a:stretch>
            <a:fillRect/>
          </a:stretch>
        </p:blipFill>
        <p:spPr>
          <a:xfrm>
            <a:off x="1777205" y="2727050"/>
            <a:ext cx="3065930" cy="3065930"/>
          </a:xfrm>
          <a:custGeom>
            <a:avLst/>
            <a:gdLst>
              <a:gd name="connsiteX0" fmla="*/ 510999 w 3065930"/>
              <a:gd name="connsiteY0" fmla="*/ 0 h 3065930"/>
              <a:gd name="connsiteX1" fmla="*/ 2554931 w 3065930"/>
              <a:gd name="connsiteY1" fmla="*/ 0 h 3065930"/>
              <a:gd name="connsiteX2" fmla="*/ 3065930 w 3065930"/>
              <a:gd name="connsiteY2" fmla="*/ 510999 h 3065930"/>
              <a:gd name="connsiteX3" fmla="*/ 3065930 w 3065930"/>
              <a:gd name="connsiteY3" fmla="*/ 2554931 h 3065930"/>
              <a:gd name="connsiteX4" fmla="*/ 2554931 w 3065930"/>
              <a:gd name="connsiteY4" fmla="*/ 3065930 h 3065930"/>
              <a:gd name="connsiteX5" fmla="*/ 510999 w 3065930"/>
              <a:gd name="connsiteY5" fmla="*/ 3065930 h 3065930"/>
              <a:gd name="connsiteX6" fmla="*/ 0 w 3065930"/>
              <a:gd name="connsiteY6" fmla="*/ 2554931 h 3065930"/>
              <a:gd name="connsiteX7" fmla="*/ 0 w 3065930"/>
              <a:gd name="connsiteY7" fmla="*/ 510999 h 3065930"/>
              <a:gd name="connsiteX8" fmla="*/ 510999 w 3065930"/>
              <a:gd name="connsiteY8" fmla="*/ 0 h 30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5930" h="3065930">
                <a:moveTo>
                  <a:pt x="510999" y="0"/>
                </a:moveTo>
                <a:lnTo>
                  <a:pt x="2554931" y="0"/>
                </a:lnTo>
                <a:cubicBezTo>
                  <a:pt x="2837148" y="0"/>
                  <a:pt x="3065930" y="228782"/>
                  <a:pt x="3065930" y="510999"/>
                </a:cubicBezTo>
                <a:lnTo>
                  <a:pt x="3065930" y="2554931"/>
                </a:lnTo>
                <a:cubicBezTo>
                  <a:pt x="3065930" y="2837148"/>
                  <a:pt x="2837148" y="3065930"/>
                  <a:pt x="2554931" y="3065930"/>
                </a:cubicBezTo>
                <a:lnTo>
                  <a:pt x="510999" y="3065930"/>
                </a:lnTo>
                <a:cubicBezTo>
                  <a:pt x="228782" y="3065930"/>
                  <a:pt x="0" y="2837148"/>
                  <a:pt x="0" y="2554931"/>
                </a:cubicBezTo>
                <a:lnTo>
                  <a:pt x="0" y="510999"/>
                </a:lnTo>
                <a:cubicBezTo>
                  <a:pt x="0" y="228782"/>
                  <a:pt x="228782" y="0"/>
                  <a:pt x="510999" y="0"/>
                </a:cubicBezTo>
                <a:close/>
              </a:path>
            </a:pathLst>
          </a:custGeom>
        </p:spPr>
      </p:pic>
    </p:spTree>
    <p:extLst>
      <p:ext uri="{BB962C8B-B14F-4D97-AF65-F5344CB8AC3E}">
        <p14:creationId xmlns:p14="http://schemas.microsoft.com/office/powerpoint/2010/main" val="1158043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1AA4C31-792A-8FE1-CF99-36A0430FD14F}"/>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E92291F8-C0D5-5B80-7D64-7E3B4FD5D101}"/>
              </a:ext>
            </a:extLst>
          </p:cNvPr>
          <p:cNvSpPr/>
          <p:nvPr/>
        </p:nvSpPr>
        <p:spPr>
          <a:xfrm>
            <a:off x="4937760" y="2289215"/>
            <a:ext cx="6888480" cy="242824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F9575586-7330-8A24-2F02-9AB6E559D944}"/>
              </a:ext>
            </a:extLst>
          </p:cNvPr>
          <p:cNvSpPr txBox="1"/>
          <p:nvPr/>
        </p:nvSpPr>
        <p:spPr>
          <a:xfrm>
            <a:off x="5039360" y="2364065"/>
            <a:ext cx="6664960" cy="2248372"/>
          </a:xfrm>
          <a:prstGeom prst="rect">
            <a:avLst/>
          </a:prstGeom>
          <a:noFill/>
          <a:ln>
            <a:noFill/>
          </a:ln>
        </p:spPr>
        <p:txBody>
          <a:bodyPr wrap="square" rtlCol="0">
            <a:spAutoFit/>
          </a:bodyPr>
          <a:lstStyle/>
          <a:p>
            <a:pPr>
              <a:lnSpc>
                <a:spcPct val="107000"/>
              </a:lnSpc>
              <a:spcAft>
                <a:spcPts val="800"/>
              </a:spcAft>
            </a:pPr>
            <a:r>
              <a:rPr lang="zh-TW"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活動社交型學生</a:t>
            </a:r>
          </a:p>
          <a:p>
            <a:pPr>
              <a:lnSpc>
                <a:spcPct val="107000"/>
              </a:lnSpc>
              <a:spcAft>
                <a:spcPts val="800"/>
              </a:spcAft>
            </a:pPr>
            <a:r>
              <a:rPr lang="zh-TW"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此族群以「學生」為主要職業（</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46%</a:t>
            </a:r>
            <a:r>
              <a:rPr lang="zh-TW"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），年齡</a:t>
            </a:r>
            <a:r>
              <a:rPr lang="zh-TW" altLang="zh-TW"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約</a:t>
            </a:r>
            <a:r>
              <a:rPr lang="en-US" altLang="zh-TW"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16-24</a:t>
            </a:r>
            <a:r>
              <a:rPr lang="zh-TW" altLang="zh-TW"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歲</a:t>
            </a:r>
            <a:r>
              <a:rPr lang="zh-TW"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，同行人多數為「朋友」（</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50.8%</a:t>
            </a:r>
            <a:r>
              <a:rPr lang="zh-TW"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），對於新北耶誕城活動有高度的關注。在詢問是否了解活動</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開城秀，</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79%</a:t>
            </a:r>
            <a:r>
              <a:rPr lang="zh-TW"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此族群回應正向，</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78.2%</a:t>
            </a:r>
            <a:r>
              <a:rPr lang="zh-TW"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了解活動</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巨星耶誕城，</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92.7%</a:t>
            </a:r>
            <a:r>
              <a:rPr lang="zh-TW"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回應了解新北耶誕城市集活動。</a:t>
            </a:r>
            <a:r>
              <a:rPr lang="zh-TW" altLang="zh-TW"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可間接對此族群推廣相關行銷活動，如學生證優惠方案，鼓勵消費。</a:t>
            </a:r>
          </a:p>
        </p:txBody>
      </p:sp>
      <p:sp>
        <p:nvSpPr>
          <p:cNvPr id="14" name="矩形 13">
            <a:extLst>
              <a:ext uri="{FF2B5EF4-FFF2-40B4-BE49-F238E27FC236}">
                <a16:creationId xmlns:a16="http://schemas.microsoft.com/office/drawing/2014/main" id="{99DF3F9A-1794-4BA1-5098-183C4E70DF65}"/>
              </a:ext>
            </a:extLst>
          </p:cNvPr>
          <p:cNvSpPr/>
          <p:nvPr/>
        </p:nvSpPr>
        <p:spPr>
          <a:xfrm>
            <a:off x="5384800" y="670560"/>
            <a:ext cx="4429760"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D8EF721B-B5E7-4567-4F85-7DCF32E5C997}"/>
              </a:ext>
            </a:extLst>
          </p:cNvPr>
          <p:cNvPicPr>
            <a:picLocks noChangeAspect="1"/>
          </p:cNvPicPr>
          <p:nvPr/>
        </p:nvPicPr>
        <p:blipFill>
          <a:blip r:embed="rId2"/>
          <a:stretch>
            <a:fillRect/>
          </a:stretch>
        </p:blipFill>
        <p:spPr>
          <a:xfrm>
            <a:off x="365760" y="240267"/>
            <a:ext cx="3877216" cy="6335009"/>
          </a:xfrm>
          <a:prstGeom prst="rect">
            <a:avLst/>
          </a:prstGeom>
        </p:spPr>
      </p:pic>
      <p:sp>
        <p:nvSpPr>
          <p:cNvPr id="16" name="標題 1">
            <a:extLst>
              <a:ext uri="{FF2B5EF4-FFF2-40B4-BE49-F238E27FC236}">
                <a16:creationId xmlns:a16="http://schemas.microsoft.com/office/drawing/2014/main" id="{11E57361-78D1-F958-1BD8-BB115AA8C4E5}"/>
              </a:ext>
            </a:extLst>
          </p:cNvPr>
          <p:cNvSpPr txBox="1">
            <a:spLocks/>
          </p:cNvSpPr>
          <p:nvPr/>
        </p:nvSpPr>
        <p:spPr>
          <a:xfrm>
            <a:off x="4937759" y="240267"/>
            <a:ext cx="4546899" cy="111474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latin typeface="微軟正黑體" panose="020B0604030504040204" pitchFamily="34" charset="-120"/>
                <a:ea typeface="微軟正黑體" panose="020B0604030504040204" pitchFamily="34" charset="-120"/>
              </a:rPr>
              <a:t>K-means</a:t>
            </a:r>
            <a:r>
              <a:rPr lang="zh-TW" altLang="en-US" b="1" dirty="0">
                <a:solidFill>
                  <a:schemeClr val="bg1"/>
                </a:solidFill>
                <a:latin typeface="微軟正黑體" panose="020B0604030504040204" pitchFamily="34" charset="-120"/>
                <a:ea typeface="微軟正黑體" panose="020B0604030504040204" pitchFamily="34" charset="-120"/>
              </a:rPr>
              <a:t>集群分析</a:t>
            </a:r>
          </a:p>
        </p:txBody>
      </p:sp>
    </p:spTree>
    <p:extLst>
      <p:ext uri="{BB962C8B-B14F-4D97-AF65-F5344CB8AC3E}">
        <p14:creationId xmlns:p14="http://schemas.microsoft.com/office/powerpoint/2010/main" val="202957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21DCF70-16BA-9E19-F678-2FC31F17B64F}"/>
              </a:ext>
            </a:extLst>
          </p:cNvPr>
          <p:cNvPicPr>
            <a:picLocks noChangeAspect="1"/>
          </p:cNvPicPr>
          <p:nvPr/>
        </p:nvPicPr>
        <p:blipFill>
          <a:blip r:embed="rId2"/>
          <a:stretch>
            <a:fillRect/>
          </a:stretch>
        </p:blipFill>
        <p:spPr>
          <a:xfrm>
            <a:off x="2005568" y="0"/>
            <a:ext cx="8180863" cy="6858000"/>
          </a:xfrm>
          <a:prstGeom prst="rect">
            <a:avLst/>
          </a:prstGeom>
          <a:gradFill flip="none" rotWithShape="1">
            <a:gsLst>
              <a:gs pos="0">
                <a:schemeClr val="accent1">
                  <a:lumMod val="45000"/>
                  <a:lumOff val="55000"/>
                  <a:alpha val="32000"/>
                </a:schemeClr>
              </a:gs>
              <a:gs pos="44000">
                <a:schemeClr val="accent1">
                  <a:lumMod val="30000"/>
                  <a:lumOff val="70000"/>
                </a:schemeClr>
              </a:gs>
            </a:gsLst>
            <a:path path="circle">
              <a:fillToRect l="100000" t="100000"/>
            </a:path>
            <a:tileRect r="-100000" b="-100000"/>
          </a:gradFill>
        </p:spPr>
      </p:pic>
      <p:sp>
        <p:nvSpPr>
          <p:cNvPr id="4" name="矩形 3">
            <a:extLst>
              <a:ext uri="{FF2B5EF4-FFF2-40B4-BE49-F238E27FC236}">
                <a16:creationId xmlns:a16="http://schemas.microsoft.com/office/drawing/2014/main" id="{F49EBB83-C931-8516-4DED-81FD8C4ADDF6}"/>
              </a:ext>
            </a:extLst>
          </p:cNvPr>
          <p:cNvSpPr/>
          <p:nvPr/>
        </p:nvSpPr>
        <p:spPr>
          <a:xfrm>
            <a:off x="2005567" y="0"/>
            <a:ext cx="8180863" cy="6858000"/>
          </a:xfrm>
          <a:prstGeom prst="rect">
            <a:avLst/>
          </a:prstGeom>
          <a:gradFill flip="none" rotWithShape="1">
            <a:gsLst>
              <a:gs pos="0">
                <a:schemeClr val="tx1">
                  <a:alpha val="20000"/>
                </a:schemeClr>
              </a:gs>
              <a:gs pos="100000">
                <a:schemeClr val="bg1"/>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00C3DFD1-15D2-E714-8A56-8244E0E4610D}"/>
              </a:ext>
            </a:extLst>
          </p:cNvPr>
          <p:cNvSpPr/>
          <p:nvPr/>
        </p:nvSpPr>
        <p:spPr>
          <a:xfrm>
            <a:off x="0" y="0"/>
            <a:ext cx="12192000" cy="6858000"/>
          </a:xfrm>
          <a:prstGeom prst="rect">
            <a:avLst/>
          </a:prstGeom>
          <a:solidFill>
            <a:srgbClr val="34405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0C0AC194-2344-D34F-AAB5-2B1D0C2D982F}"/>
              </a:ext>
            </a:extLst>
          </p:cNvPr>
          <p:cNvSpPr txBox="1"/>
          <p:nvPr/>
        </p:nvSpPr>
        <p:spPr>
          <a:xfrm>
            <a:off x="5528185" y="1667119"/>
            <a:ext cx="1135628" cy="869433"/>
          </a:xfrm>
          <a:custGeom>
            <a:avLst/>
            <a:gdLst/>
            <a:ahLst/>
            <a:cxnLst/>
            <a:rect l="l" t="t" r="r" b="b"/>
            <a:pathLst>
              <a:path w="3176523" h="2431935">
                <a:moveTo>
                  <a:pt x="1648639" y="0"/>
                </a:moveTo>
                <a:cubicBezTo>
                  <a:pt x="1675363" y="0"/>
                  <a:pt x="1697291" y="1027"/>
                  <a:pt x="1714421" y="3083"/>
                </a:cubicBezTo>
                <a:cubicBezTo>
                  <a:pt x="1731552" y="5139"/>
                  <a:pt x="1745257" y="7880"/>
                  <a:pt x="1755535" y="11306"/>
                </a:cubicBezTo>
                <a:cubicBezTo>
                  <a:pt x="1765814" y="14732"/>
                  <a:pt x="1773009" y="19186"/>
                  <a:pt x="1777120" y="24668"/>
                </a:cubicBezTo>
                <a:cubicBezTo>
                  <a:pt x="1781231" y="30150"/>
                  <a:pt x="1783287" y="36317"/>
                  <a:pt x="1783287" y="43169"/>
                </a:cubicBezTo>
                <a:lnTo>
                  <a:pt x="1783287" y="531395"/>
                </a:lnTo>
                <a:lnTo>
                  <a:pt x="2280764" y="531395"/>
                </a:lnTo>
                <a:lnTo>
                  <a:pt x="2280764" y="43169"/>
                </a:lnTo>
                <a:cubicBezTo>
                  <a:pt x="2280764" y="36317"/>
                  <a:pt x="2282991" y="30150"/>
                  <a:pt x="2287445" y="24668"/>
                </a:cubicBezTo>
                <a:cubicBezTo>
                  <a:pt x="2291899" y="19186"/>
                  <a:pt x="2299094" y="14732"/>
                  <a:pt x="2309030" y="11306"/>
                </a:cubicBezTo>
                <a:cubicBezTo>
                  <a:pt x="2318965" y="7880"/>
                  <a:pt x="2332670" y="5139"/>
                  <a:pt x="2350143" y="3083"/>
                </a:cubicBezTo>
                <a:cubicBezTo>
                  <a:pt x="2367617" y="1027"/>
                  <a:pt x="2389715" y="0"/>
                  <a:pt x="2416439" y="0"/>
                </a:cubicBezTo>
                <a:cubicBezTo>
                  <a:pt x="2442478" y="0"/>
                  <a:pt x="2464063" y="1027"/>
                  <a:pt x="2481193" y="3083"/>
                </a:cubicBezTo>
                <a:cubicBezTo>
                  <a:pt x="2498324" y="5139"/>
                  <a:pt x="2512029" y="7880"/>
                  <a:pt x="2522307" y="11306"/>
                </a:cubicBezTo>
                <a:cubicBezTo>
                  <a:pt x="2532586" y="14732"/>
                  <a:pt x="2539952" y="19186"/>
                  <a:pt x="2544406" y="24668"/>
                </a:cubicBezTo>
                <a:cubicBezTo>
                  <a:pt x="2548860" y="30150"/>
                  <a:pt x="2551087" y="36317"/>
                  <a:pt x="2551087" y="43169"/>
                </a:cubicBezTo>
                <a:lnTo>
                  <a:pt x="2551087" y="910394"/>
                </a:lnTo>
                <a:lnTo>
                  <a:pt x="2681102" y="826211"/>
                </a:lnTo>
                <a:cubicBezTo>
                  <a:pt x="2684528" y="823470"/>
                  <a:pt x="2688811" y="821243"/>
                  <a:pt x="2693950" y="819530"/>
                </a:cubicBezTo>
                <a:cubicBezTo>
                  <a:pt x="2699089" y="817817"/>
                  <a:pt x="2705770" y="816447"/>
                  <a:pt x="2713993" y="815419"/>
                </a:cubicBezTo>
                <a:cubicBezTo>
                  <a:pt x="2722216" y="814391"/>
                  <a:pt x="2733008" y="813706"/>
                  <a:pt x="2746370" y="813363"/>
                </a:cubicBezTo>
                <a:cubicBezTo>
                  <a:pt x="2759732" y="813020"/>
                  <a:pt x="2777034" y="812849"/>
                  <a:pt x="2798276" y="812849"/>
                </a:cubicBezTo>
                <a:cubicBezTo>
                  <a:pt x="2824315" y="812849"/>
                  <a:pt x="2845386" y="813363"/>
                  <a:pt x="2861489" y="814391"/>
                </a:cubicBezTo>
                <a:cubicBezTo>
                  <a:pt x="2877592" y="815419"/>
                  <a:pt x="2889755" y="817132"/>
                  <a:pt x="2897977" y="819530"/>
                </a:cubicBezTo>
                <a:cubicBezTo>
                  <a:pt x="2906200" y="821928"/>
                  <a:pt x="2911682" y="825183"/>
                  <a:pt x="2914423" y="829295"/>
                </a:cubicBezTo>
                <a:cubicBezTo>
                  <a:pt x="2917164" y="833406"/>
                  <a:pt x="2918534" y="838545"/>
                  <a:pt x="2918534" y="844712"/>
                </a:cubicBezTo>
                <a:lnTo>
                  <a:pt x="2918534" y="1943478"/>
                </a:lnTo>
                <a:lnTo>
                  <a:pt x="3135409" y="1943478"/>
                </a:lnTo>
                <a:cubicBezTo>
                  <a:pt x="3141576" y="1943478"/>
                  <a:pt x="3147230" y="1945362"/>
                  <a:pt x="3152369" y="1949131"/>
                </a:cubicBezTo>
                <a:cubicBezTo>
                  <a:pt x="3157508" y="1952900"/>
                  <a:pt x="3161962" y="1958895"/>
                  <a:pt x="3165731" y="1967118"/>
                </a:cubicBezTo>
                <a:cubicBezTo>
                  <a:pt x="3169500" y="1975341"/>
                  <a:pt x="3172240" y="1986133"/>
                  <a:pt x="3173954" y="1999495"/>
                </a:cubicBezTo>
                <a:cubicBezTo>
                  <a:pt x="3175667" y="2012857"/>
                  <a:pt x="3176523" y="2029474"/>
                  <a:pt x="3176523" y="2049346"/>
                </a:cubicBezTo>
                <a:cubicBezTo>
                  <a:pt x="3176523" y="2068532"/>
                  <a:pt x="3175495" y="2084806"/>
                  <a:pt x="3173440" y="2098168"/>
                </a:cubicBezTo>
                <a:cubicBezTo>
                  <a:pt x="3171384" y="2111530"/>
                  <a:pt x="3168472" y="2122151"/>
                  <a:pt x="3164703" y="2130032"/>
                </a:cubicBezTo>
                <a:cubicBezTo>
                  <a:pt x="3160934" y="2137912"/>
                  <a:pt x="3156651" y="2143565"/>
                  <a:pt x="3151855" y="2146991"/>
                </a:cubicBezTo>
                <a:cubicBezTo>
                  <a:pt x="3147058" y="2150417"/>
                  <a:pt x="3141576" y="2152130"/>
                  <a:pt x="3135409" y="2152130"/>
                </a:cubicBezTo>
                <a:lnTo>
                  <a:pt x="2401529" y="2152130"/>
                </a:lnTo>
                <a:cubicBezTo>
                  <a:pt x="2396047" y="2152130"/>
                  <a:pt x="2390908" y="2150417"/>
                  <a:pt x="2386111" y="2146991"/>
                </a:cubicBezTo>
                <a:cubicBezTo>
                  <a:pt x="2381314" y="2143565"/>
                  <a:pt x="2377032" y="2137912"/>
                  <a:pt x="2373263" y="2130032"/>
                </a:cubicBezTo>
                <a:cubicBezTo>
                  <a:pt x="2369494" y="2122151"/>
                  <a:pt x="2366582" y="2111530"/>
                  <a:pt x="2364526" y="2098168"/>
                </a:cubicBezTo>
                <a:cubicBezTo>
                  <a:pt x="2362470" y="2084806"/>
                  <a:pt x="2361443" y="2068532"/>
                  <a:pt x="2361443" y="2049346"/>
                </a:cubicBezTo>
                <a:cubicBezTo>
                  <a:pt x="2361443" y="2029474"/>
                  <a:pt x="2362299" y="2012857"/>
                  <a:pt x="2364012" y="1999495"/>
                </a:cubicBezTo>
                <a:cubicBezTo>
                  <a:pt x="2365725" y="1986133"/>
                  <a:pt x="2368466" y="1975341"/>
                  <a:pt x="2372235" y="1967118"/>
                </a:cubicBezTo>
                <a:cubicBezTo>
                  <a:pt x="2376004" y="1958895"/>
                  <a:pt x="2380286" y="1952900"/>
                  <a:pt x="2385083" y="1949131"/>
                </a:cubicBezTo>
                <a:cubicBezTo>
                  <a:pt x="2389880" y="1945362"/>
                  <a:pt x="2395362" y="1943478"/>
                  <a:pt x="2401529" y="1943478"/>
                </a:cubicBezTo>
                <a:lnTo>
                  <a:pt x="2649239" y="1943478"/>
                </a:lnTo>
                <a:lnTo>
                  <a:pt x="2649239" y="1078033"/>
                </a:lnTo>
                <a:lnTo>
                  <a:pt x="2551087" y="1132300"/>
                </a:lnTo>
                <a:lnTo>
                  <a:pt x="2551087" y="1299195"/>
                </a:lnTo>
                <a:cubicBezTo>
                  <a:pt x="2551087" y="1306047"/>
                  <a:pt x="2548860" y="1312214"/>
                  <a:pt x="2544406" y="1317696"/>
                </a:cubicBezTo>
                <a:cubicBezTo>
                  <a:pt x="2539952" y="1323178"/>
                  <a:pt x="2532586" y="1327632"/>
                  <a:pt x="2522307" y="1331058"/>
                </a:cubicBezTo>
                <a:cubicBezTo>
                  <a:pt x="2512029" y="1334484"/>
                  <a:pt x="2498324" y="1337225"/>
                  <a:pt x="2481193" y="1339281"/>
                </a:cubicBezTo>
                <a:cubicBezTo>
                  <a:pt x="2464063" y="1341336"/>
                  <a:pt x="2442478" y="1342364"/>
                  <a:pt x="2416439" y="1342364"/>
                </a:cubicBezTo>
                <a:cubicBezTo>
                  <a:pt x="2389715" y="1342364"/>
                  <a:pt x="2367617" y="1341336"/>
                  <a:pt x="2350143" y="1339281"/>
                </a:cubicBezTo>
                <a:cubicBezTo>
                  <a:pt x="2332670" y="1337225"/>
                  <a:pt x="2318965" y="1334484"/>
                  <a:pt x="2309030" y="1331058"/>
                </a:cubicBezTo>
                <a:cubicBezTo>
                  <a:pt x="2299094" y="1327632"/>
                  <a:pt x="2291899" y="1323178"/>
                  <a:pt x="2287445" y="1317696"/>
                </a:cubicBezTo>
                <a:cubicBezTo>
                  <a:pt x="2282991" y="1312214"/>
                  <a:pt x="2280764" y="1306047"/>
                  <a:pt x="2280764" y="1299195"/>
                </a:cubicBezTo>
                <a:lnTo>
                  <a:pt x="2280764" y="761632"/>
                </a:lnTo>
                <a:lnTo>
                  <a:pt x="1783287" y="761632"/>
                </a:lnTo>
                <a:lnTo>
                  <a:pt x="1783287" y="1299195"/>
                </a:lnTo>
                <a:cubicBezTo>
                  <a:pt x="1783287" y="1306047"/>
                  <a:pt x="1781231" y="1312214"/>
                  <a:pt x="1777120" y="1317696"/>
                </a:cubicBezTo>
                <a:cubicBezTo>
                  <a:pt x="1773009" y="1323178"/>
                  <a:pt x="1765814" y="1327632"/>
                  <a:pt x="1755535" y="1331058"/>
                </a:cubicBezTo>
                <a:cubicBezTo>
                  <a:pt x="1745257" y="1334484"/>
                  <a:pt x="1731552" y="1337225"/>
                  <a:pt x="1714421" y="1339281"/>
                </a:cubicBezTo>
                <a:cubicBezTo>
                  <a:pt x="1697291" y="1341336"/>
                  <a:pt x="1675363" y="1342364"/>
                  <a:pt x="1648639" y="1342364"/>
                </a:cubicBezTo>
                <a:cubicBezTo>
                  <a:pt x="1622601" y="1342364"/>
                  <a:pt x="1600845" y="1341336"/>
                  <a:pt x="1583371" y="1339281"/>
                </a:cubicBezTo>
                <a:cubicBezTo>
                  <a:pt x="1565898" y="1337225"/>
                  <a:pt x="1552022" y="1334484"/>
                  <a:pt x="1541744" y="1331058"/>
                </a:cubicBezTo>
                <a:cubicBezTo>
                  <a:pt x="1531465" y="1327632"/>
                  <a:pt x="1524099" y="1323178"/>
                  <a:pt x="1519645" y="1317696"/>
                </a:cubicBezTo>
                <a:cubicBezTo>
                  <a:pt x="1515191" y="1312214"/>
                  <a:pt x="1512964" y="1306047"/>
                  <a:pt x="1512964" y="1299195"/>
                </a:cubicBezTo>
                <a:lnTo>
                  <a:pt x="1512964" y="580469"/>
                </a:lnTo>
                <a:lnTo>
                  <a:pt x="1457983" y="546443"/>
                </a:lnTo>
                <a:cubicBezTo>
                  <a:pt x="1414638" y="520911"/>
                  <a:pt x="1362981" y="497755"/>
                  <a:pt x="1303011" y="476973"/>
                </a:cubicBezTo>
                <a:cubicBezTo>
                  <a:pt x="1243041" y="456191"/>
                  <a:pt x="1171493" y="445801"/>
                  <a:pt x="1088366" y="445801"/>
                </a:cubicBezTo>
                <a:cubicBezTo>
                  <a:pt x="996927" y="445801"/>
                  <a:pt x="915284" y="464504"/>
                  <a:pt x="843439" y="501911"/>
                </a:cubicBezTo>
                <a:cubicBezTo>
                  <a:pt x="771594" y="539318"/>
                  <a:pt x="710436" y="592757"/>
                  <a:pt x="659966" y="662227"/>
                </a:cubicBezTo>
                <a:cubicBezTo>
                  <a:pt x="609497" y="731697"/>
                  <a:pt x="571199" y="815714"/>
                  <a:pt x="545073" y="914279"/>
                </a:cubicBezTo>
                <a:cubicBezTo>
                  <a:pt x="518948" y="1012843"/>
                  <a:pt x="505885" y="1123877"/>
                  <a:pt x="505885" y="1247380"/>
                </a:cubicBezTo>
                <a:cubicBezTo>
                  <a:pt x="505885" y="1382757"/>
                  <a:pt x="519839" y="1500025"/>
                  <a:pt x="547745" y="1599184"/>
                </a:cubicBezTo>
                <a:cubicBezTo>
                  <a:pt x="575652" y="1698342"/>
                  <a:pt x="615434" y="1779984"/>
                  <a:pt x="667091" y="1844110"/>
                </a:cubicBezTo>
                <a:cubicBezTo>
                  <a:pt x="718749" y="1908237"/>
                  <a:pt x="781094" y="1956035"/>
                  <a:pt x="854127" y="1987504"/>
                </a:cubicBezTo>
                <a:cubicBezTo>
                  <a:pt x="927159" y="2018974"/>
                  <a:pt x="1009396" y="2034708"/>
                  <a:pt x="1100835" y="2034708"/>
                </a:cubicBezTo>
                <a:cubicBezTo>
                  <a:pt x="1183962" y="2034708"/>
                  <a:pt x="1255807" y="2024911"/>
                  <a:pt x="1316370" y="2005317"/>
                </a:cubicBezTo>
                <a:cubicBezTo>
                  <a:pt x="1376934" y="1985723"/>
                  <a:pt x="1428888" y="1964051"/>
                  <a:pt x="1472233" y="1940300"/>
                </a:cubicBezTo>
                <a:cubicBezTo>
                  <a:pt x="1515578" y="1916550"/>
                  <a:pt x="1551203" y="1895174"/>
                  <a:pt x="1579110" y="1876174"/>
                </a:cubicBezTo>
                <a:cubicBezTo>
                  <a:pt x="1607017" y="1857173"/>
                  <a:pt x="1628689" y="1847673"/>
                  <a:pt x="1644127" y="1847673"/>
                </a:cubicBezTo>
                <a:cubicBezTo>
                  <a:pt x="1656002" y="1847673"/>
                  <a:pt x="1665503" y="1850048"/>
                  <a:pt x="1672628" y="1854798"/>
                </a:cubicBezTo>
                <a:cubicBezTo>
                  <a:pt x="1679753" y="1859548"/>
                  <a:pt x="1685691" y="1869048"/>
                  <a:pt x="1690441" y="1883299"/>
                </a:cubicBezTo>
                <a:cubicBezTo>
                  <a:pt x="1695191" y="1897549"/>
                  <a:pt x="1698753" y="1917440"/>
                  <a:pt x="1701128" y="1942972"/>
                </a:cubicBezTo>
                <a:cubicBezTo>
                  <a:pt x="1703504" y="1968504"/>
                  <a:pt x="1704691" y="2002645"/>
                  <a:pt x="1704691" y="2045396"/>
                </a:cubicBezTo>
                <a:cubicBezTo>
                  <a:pt x="1704691" y="2075084"/>
                  <a:pt x="1703800" y="2100319"/>
                  <a:pt x="1702019" y="2121101"/>
                </a:cubicBezTo>
                <a:cubicBezTo>
                  <a:pt x="1700238" y="2141882"/>
                  <a:pt x="1697566" y="2159695"/>
                  <a:pt x="1694003" y="2174539"/>
                </a:cubicBezTo>
                <a:cubicBezTo>
                  <a:pt x="1690441" y="2189383"/>
                  <a:pt x="1685691" y="2202149"/>
                  <a:pt x="1679753" y="2212837"/>
                </a:cubicBezTo>
                <a:cubicBezTo>
                  <a:pt x="1673815" y="2223524"/>
                  <a:pt x="1664315" y="2235697"/>
                  <a:pt x="1651252" y="2249353"/>
                </a:cubicBezTo>
                <a:cubicBezTo>
                  <a:pt x="1638190" y="2263010"/>
                  <a:pt x="1612955" y="2280526"/>
                  <a:pt x="1575548" y="2301901"/>
                </a:cubicBezTo>
                <a:cubicBezTo>
                  <a:pt x="1538141" y="2323277"/>
                  <a:pt x="1492421" y="2343761"/>
                  <a:pt x="1438389" y="2363355"/>
                </a:cubicBezTo>
                <a:cubicBezTo>
                  <a:pt x="1384356" y="2382950"/>
                  <a:pt x="1322605" y="2399278"/>
                  <a:pt x="1253135" y="2412341"/>
                </a:cubicBezTo>
                <a:cubicBezTo>
                  <a:pt x="1183665" y="2425404"/>
                  <a:pt x="1108554" y="2431935"/>
                  <a:pt x="1027802" y="2431935"/>
                </a:cubicBezTo>
                <a:cubicBezTo>
                  <a:pt x="869861" y="2431935"/>
                  <a:pt x="727358" y="2407591"/>
                  <a:pt x="600293" y="2358902"/>
                </a:cubicBezTo>
                <a:cubicBezTo>
                  <a:pt x="473228" y="2310214"/>
                  <a:pt x="365163" y="2237478"/>
                  <a:pt x="276099" y="2140695"/>
                </a:cubicBezTo>
                <a:cubicBezTo>
                  <a:pt x="187035" y="2043912"/>
                  <a:pt x="118752" y="1923081"/>
                  <a:pt x="71251" y="1778203"/>
                </a:cubicBezTo>
                <a:cubicBezTo>
                  <a:pt x="23750" y="1633325"/>
                  <a:pt x="0" y="1464696"/>
                  <a:pt x="0" y="1272318"/>
                </a:cubicBezTo>
                <a:cubicBezTo>
                  <a:pt x="0" y="1076376"/>
                  <a:pt x="26125" y="902404"/>
                  <a:pt x="78376" y="750401"/>
                </a:cubicBezTo>
                <a:cubicBezTo>
                  <a:pt x="130627" y="598397"/>
                  <a:pt x="203660" y="470739"/>
                  <a:pt x="297475" y="367424"/>
                </a:cubicBezTo>
                <a:cubicBezTo>
                  <a:pt x="391289" y="264109"/>
                  <a:pt x="503807" y="185733"/>
                  <a:pt x="635028" y="132294"/>
                </a:cubicBezTo>
                <a:cubicBezTo>
                  <a:pt x="766250" y="78855"/>
                  <a:pt x="910831" y="52136"/>
                  <a:pt x="1068772" y="52136"/>
                </a:cubicBezTo>
                <a:cubicBezTo>
                  <a:pt x="1132898" y="52136"/>
                  <a:pt x="1194649" y="57480"/>
                  <a:pt x="1254025" y="68168"/>
                </a:cubicBezTo>
                <a:cubicBezTo>
                  <a:pt x="1313402" y="78855"/>
                  <a:pt x="1368325" y="92809"/>
                  <a:pt x="1418794" y="110028"/>
                </a:cubicBezTo>
                <a:lnTo>
                  <a:pt x="1512964" y="151266"/>
                </a:lnTo>
                <a:lnTo>
                  <a:pt x="1512964" y="43169"/>
                </a:lnTo>
                <a:cubicBezTo>
                  <a:pt x="1512964" y="36317"/>
                  <a:pt x="1515191" y="30150"/>
                  <a:pt x="1519645" y="24668"/>
                </a:cubicBezTo>
                <a:cubicBezTo>
                  <a:pt x="1524099" y="19186"/>
                  <a:pt x="1531465" y="14732"/>
                  <a:pt x="1541744" y="11306"/>
                </a:cubicBezTo>
                <a:cubicBezTo>
                  <a:pt x="1552022" y="7880"/>
                  <a:pt x="1565898" y="5139"/>
                  <a:pt x="1583371" y="3083"/>
                </a:cubicBezTo>
                <a:cubicBezTo>
                  <a:pt x="1600845" y="1027"/>
                  <a:pt x="1622601" y="0"/>
                  <a:pt x="1648639" y="0"/>
                </a:cubicBezTo>
                <a:close/>
              </a:path>
            </a:pathLst>
          </a:custGeom>
          <a:solidFill>
            <a:schemeClr val="accent1">
              <a:lumMod val="20000"/>
              <a:lumOff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TW" altLang="en-US" sz="16600" b="1" dirty="0">
              <a:solidFill>
                <a:schemeClr val="bg1">
                  <a:lumMod val="75000"/>
                  <a:alpha val="48000"/>
                </a:schemeClr>
              </a:solidFill>
            </a:endParaRPr>
          </a:p>
        </p:txBody>
      </p:sp>
      <p:sp>
        <p:nvSpPr>
          <p:cNvPr id="14" name="文字方塊 13">
            <a:extLst>
              <a:ext uri="{FF2B5EF4-FFF2-40B4-BE49-F238E27FC236}">
                <a16:creationId xmlns:a16="http://schemas.microsoft.com/office/drawing/2014/main" id="{6A538DE9-F12C-816D-9291-917E66C1FFCF}"/>
              </a:ext>
            </a:extLst>
          </p:cNvPr>
          <p:cNvSpPr txBox="1"/>
          <p:nvPr/>
        </p:nvSpPr>
        <p:spPr>
          <a:xfrm>
            <a:off x="4234179" y="3524128"/>
            <a:ext cx="3723640" cy="2215991"/>
          </a:xfrm>
          <a:prstGeom prst="rect">
            <a:avLst/>
          </a:prstGeom>
          <a:noFill/>
        </p:spPr>
        <p:txBody>
          <a:bodyPr wrap="square" rtlCol="0">
            <a:spAutoFit/>
          </a:bodyPr>
          <a:lstStyle/>
          <a:p>
            <a:r>
              <a:rPr lang="zh-TW" altLang="en-US" sz="13800" b="1" dirty="0">
                <a:solidFill>
                  <a:schemeClr val="bg1"/>
                </a:solidFill>
                <a:latin typeface="微軟正黑體" panose="020B0604030504040204" pitchFamily="34" charset="-120"/>
                <a:ea typeface="微軟正黑體" panose="020B0604030504040204" pitchFamily="34" charset="-120"/>
              </a:rPr>
              <a:t>緒論</a:t>
            </a:r>
            <a:endParaRPr lang="zh-TW" altLang="en-US" sz="6000" b="1" dirty="0">
              <a:solidFill>
                <a:schemeClr val="bg1"/>
              </a:solidFill>
              <a:latin typeface="微軟正黑體" panose="020B0604030504040204" pitchFamily="34" charset="-120"/>
              <a:ea typeface="微軟正黑體" panose="020B0604030504040204" pitchFamily="34" charset="-120"/>
            </a:endParaRPr>
          </a:p>
        </p:txBody>
      </p:sp>
      <p:sp>
        <p:nvSpPr>
          <p:cNvPr id="15" name="矩形 14">
            <a:extLst>
              <a:ext uri="{FF2B5EF4-FFF2-40B4-BE49-F238E27FC236}">
                <a16:creationId xmlns:a16="http://schemas.microsoft.com/office/drawing/2014/main" id="{6607092A-8682-B5F0-F5E5-F83CE164D4B4}"/>
              </a:ext>
            </a:extLst>
          </p:cNvPr>
          <p:cNvSpPr/>
          <p:nvPr/>
        </p:nvSpPr>
        <p:spPr>
          <a:xfrm>
            <a:off x="5643366" y="-8238"/>
            <a:ext cx="905267" cy="1431838"/>
          </a:xfrm>
          <a:prstGeom prst="rect">
            <a:avLst/>
          </a:prstGeom>
          <a:solidFill>
            <a:schemeClr val="accent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accent1">
                  <a:lumMod val="50000"/>
                </a:schemeClr>
              </a:solidFill>
            </a:endParaRPr>
          </a:p>
        </p:txBody>
      </p:sp>
      <p:sp>
        <p:nvSpPr>
          <p:cNvPr id="16" name="矩形 15">
            <a:extLst>
              <a:ext uri="{FF2B5EF4-FFF2-40B4-BE49-F238E27FC236}">
                <a16:creationId xmlns:a16="http://schemas.microsoft.com/office/drawing/2014/main" id="{D9FFF290-5D17-E5C9-B19C-393CF3269C1B}"/>
              </a:ext>
            </a:extLst>
          </p:cNvPr>
          <p:cNvSpPr/>
          <p:nvPr/>
        </p:nvSpPr>
        <p:spPr>
          <a:xfrm>
            <a:off x="5928360" y="3001494"/>
            <a:ext cx="335280" cy="187074"/>
          </a:xfrm>
          <a:prstGeom prst="rect">
            <a:avLst/>
          </a:prstGeom>
          <a:solidFill>
            <a:schemeClr val="accent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accent1">
                  <a:lumMod val="50000"/>
                </a:schemeClr>
              </a:solidFill>
            </a:endParaRPr>
          </a:p>
        </p:txBody>
      </p:sp>
      <p:sp>
        <p:nvSpPr>
          <p:cNvPr id="20" name="矩形 19">
            <a:extLst>
              <a:ext uri="{FF2B5EF4-FFF2-40B4-BE49-F238E27FC236}">
                <a16:creationId xmlns:a16="http://schemas.microsoft.com/office/drawing/2014/main" id="{27493020-E76A-4B9D-4E01-0982F2F65DCD}"/>
              </a:ext>
            </a:extLst>
          </p:cNvPr>
          <p:cNvSpPr/>
          <p:nvPr/>
        </p:nvSpPr>
        <p:spPr>
          <a:xfrm flipV="1">
            <a:off x="4234179" y="5880262"/>
            <a:ext cx="3723640" cy="977738"/>
          </a:xfrm>
          <a:prstGeom prst="rect">
            <a:avLst/>
          </a:prstGeom>
          <a:solidFill>
            <a:schemeClr val="accent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accent1">
                  <a:lumMod val="50000"/>
                </a:schemeClr>
              </a:solidFill>
            </a:endParaRPr>
          </a:p>
        </p:txBody>
      </p:sp>
    </p:spTree>
    <p:extLst>
      <p:ext uri="{BB962C8B-B14F-4D97-AF65-F5344CB8AC3E}">
        <p14:creationId xmlns:p14="http://schemas.microsoft.com/office/powerpoint/2010/main" val="3713605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1094CF5-F357-7271-B5C8-1551752CDF88}"/>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9635BC91-3B58-1E4D-31E7-754F2CB64465}"/>
              </a:ext>
            </a:extLst>
          </p:cNvPr>
          <p:cNvSpPr/>
          <p:nvPr/>
        </p:nvSpPr>
        <p:spPr>
          <a:xfrm>
            <a:off x="4937760" y="1991360"/>
            <a:ext cx="6888480" cy="35560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8A068AD9-E43F-9F33-C834-38BB0A09C39A}"/>
              </a:ext>
            </a:extLst>
          </p:cNvPr>
          <p:cNvSpPr txBox="1"/>
          <p:nvPr/>
        </p:nvSpPr>
        <p:spPr>
          <a:xfrm>
            <a:off x="5049520" y="2108313"/>
            <a:ext cx="6664960" cy="3137462"/>
          </a:xfrm>
          <a:prstGeom prst="rect">
            <a:avLst/>
          </a:prstGeom>
          <a:noFill/>
          <a:ln>
            <a:noFill/>
          </a:ln>
        </p:spPr>
        <p:txBody>
          <a:bodyPr wrap="square" rtlCol="0">
            <a:spAutoFit/>
          </a:bodyPr>
          <a:lstStyle/>
          <a:p>
            <a:pPr>
              <a:lnSpc>
                <a:spcPct val="107000"/>
              </a:lnSpc>
              <a:spcAft>
                <a:spcPts val="800"/>
              </a:spcAft>
            </a:pP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未婚社會新鮮人</a:t>
            </a:r>
          </a:p>
          <a:p>
            <a:pPr>
              <a:lnSpc>
                <a:spcPct val="107000"/>
              </a:lnSpc>
              <a:spcAft>
                <a:spcPts val="800"/>
              </a:spcAft>
            </a:pP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此族群同為</a:t>
            </a:r>
            <a:r>
              <a:rPr lang="zh-TW" altLang="en-US"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學生占多數</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36.7%</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），其次為服務業（</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20%</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），此族群年齡分佈落在</a:t>
            </a:r>
            <a:r>
              <a:rPr lang="en-US" altLang="zh-TW"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22-28</a:t>
            </a:r>
            <a:r>
              <a:rPr lang="zh-TW" altLang="en-US"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41.7%</a:t>
            </a:r>
            <a:r>
              <a:rPr lang="zh-TW" altLang="en-US"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28</a:t>
            </a:r>
            <a:r>
              <a:rPr lang="zh-TW" altLang="en-US"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歲以上（</a:t>
            </a:r>
            <a:r>
              <a:rPr lang="en-US" altLang="zh-TW"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29%</a:t>
            </a:r>
            <a:r>
              <a:rPr lang="zh-TW" altLang="en-US"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），月收分佈為</a:t>
            </a:r>
            <a:r>
              <a:rPr lang="en-US" altLang="zh-TW"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2-4</a:t>
            </a:r>
            <a:r>
              <a:rPr lang="zh-TW" altLang="en-US"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萬（</a:t>
            </a:r>
            <a:r>
              <a:rPr lang="en-US" altLang="zh-TW"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39.2%</a:t>
            </a:r>
            <a:r>
              <a:rPr lang="zh-TW" altLang="en-US"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。對於新北耶誕城活動的關心度不高，多數人不了解活動內容。在活動了解度</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開城中，</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82.3</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％回應不了解；</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93.7%</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族群不了解「巨星」活動內容，</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75%</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族群對於「市集」了解不全。可推測多數為即將畢業學生或是社會新鮮人，由於忙於適應工作，缺乏時間了解城市活動，可藉由社群媒體廣告對於此族群進行活動曝光，</a:t>
            </a:r>
            <a:r>
              <a:rPr lang="zh-TW" altLang="en-US"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可主打「拓展人際網路」或「紓解工作壓力」來推廣</a:t>
            </a:r>
            <a:r>
              <a:rPr lang="en-US" altLang="zh-TW"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行銷活動可配合「聯誼活動」促進參與率。</a:t>
            </a:r>
          </a:p>
        </p:txBody>
      </p:sp>
      <p:sp>
        <p:nvSpPr>
          <p:cNvPr id="19" name="矩形 18">
            <a:extLst>
              <a:ext uri="{FF2B5EF4-FFF2-40B4-BE49-F238E27FC236}">
                <a16:creationId xmlns:a16="http://schemas.microsoft.com/office/drawing/2014/main" id="{94276EBF-44D8-CBED-E635-8E1BD86B9407}"/>
              </a:ext>
            </a:extLst>
          </p:cNvPr>
          <p:cNvSpPr/>
          <p:nvPr/>
        </p:nvSpPr>
        <p:spPr>
          <a:xfrm>
            <a:off x="5384800" y="670560"/>
            <a:ext cx="4429760"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C1410E32-3AAA-6343-D70B-BFAE0542F748}"/>
              </a:ext>
            </a:extLst>
          </p:cNvPr>
          <p:cNvPicPr>
            <a:picLocks noChangeAspect="1"/>
          </p:cNvPicPr>
          <p:nvPr/>
        </p:nvPicPr>
        <p:blipFill>
          <a:blip r:embed="rId2"/>
          <a:stretch>
            <a:fillRect/>
          </a:stretch>
        </p:blipFill>
        <p:spPr>
          <a:xfrm>
            <a:off x="365760" y="240267"/>
            <a:ext cx="3877216" cy="6335009"/>
          </a:xfrm>
          <a:prstGeom prst="rect">
            <a:avLst/>
          </a:prstGeom>
        </p:spPr>
      </p:pic>
      <p:sp>
        <p:nvSpPr>
          <p:cNvPr id="3" name="標題 1">
            <a:extLst>
              <a:ext uri="{FF2B5EF4-FFF2-40B4-BE49-F238E27FC236}">
                <a16:creationId xmlns:a16="http://schemas.microsoft.com/office/drawing/2014/main" id="{07D3DE73-D23F-6CBA-A01F-52395BC0553C}"/>
              </a:ext>
            </a:extLst>
          </p:cNvPr>
          <p:cNvSpPr txBox="1">
            <a:spLocks/>
          </p:cNvSpPr>
          <p:nvPr/>
        </p:nvSpPr>
        <p:spPr>
          <a:xfrm>
            <a:off x="4937759" y="240267"/>
            <a:ext cx="4546899" cy="111474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latin typeface="微軟正黑體" panose="020B0604030504040204" pitchFamily="34" charset="-120"/>
                <a:ea typeface="微軟正黑體" panose="020B0604030504040204" pitchFamily="34" charset="-120"/>
              </a:rPr>
              <a:t>K-means</a:t>
            </a:r>
            <a:r>
              <a:rPr lang="zh-TW" altLang="en-US" b="1" dirty="0">
                <a:solidFill>
                  <a:schemeClr val="bg1"/>
                </a:solidFill>
                <a:latin typeface="微軟正黑體" panose="020B0604030504040204" pitchFamily="34" charset="-120"/>
                <a:ea typeface="微軟正黑體" panose="020B0604030504040204" pitchFamily="34" charset="-120"/>
              </a:rPr>
              <a:t>集群分析</a:t>
            </a:r>
          </a:p>
        </p:txBody>
      </p:sp>
    </p:spTree>
    <p:extLst>
      <p:ext uri="{BB962C8B-B14F-4D97-AF65-F5344CB8AC3E}">
        <p14:creationId xmlns:p14="http://schemas.microsoft.com/office/powerpoint/2010/main" val="4108306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A6A5A8C-9CE1-3902-C37A-170F27239D14}"/>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4339260A-B9BE-2BEB-34E6-A57095606B94}"/>
              </a:ext>
            </a:extLst>
          </p:cNvPr>
          <p:cNvSpPr/>
          <p:nvPr/>
        </p:nvSpPr>
        <p:spPr>
          <a:xfrm>
            <a:off x="4937760" y="1879600"/>
            <a:ext cx="6888480" cy="408432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1A0AA658-27E0-AFB4-E129-4143DFD31B99}"/>
              </a:ext>
            </a:extLst>
          </p:cNvPr>
          <p:cNvSpPr txBox="1"/>
          <p:nvPr/>
        </p:nvSpPr>
        <p:spPr>
          <a:xfrm>
            <a:off x="5049520" y="2108313"/>
            <a:ext cx="6664960" cy="3623236"/>
          </a:xfrm>
          <a:prstGeom prst="rect">
            <a:avLst/>
          </a:prstGeom>
          <a:noFill/>
          <a:ln>
            <a:noFill/>
          </a:ln>
        </p:spPr>
        <p:txBody>
          <a:bodyPr wrap="square" rtlCol="0">
            <a:spAutoFit/>
          </a:bodyPr>
          <a:lstStyle/>
          <a:p>
            <a:pPr>
              <a:lnSpc>
                <a:spcPct val="107000"/>
              </a:lnSpc>
              <a:spcAft>
                <a:spcPts val="800"/>
              </a:spcAft>
            </a:pP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已婚穩定社會人</a:t>
            </a:r>
          </a:p>
          <a:p>
            <a:pPr>
              <a:lnSpc>
                <a:spcPct val="114000"/>
              </a:lnSpc>
              <a:spcAft>
                <a:spcPts val="800"/>
              </a:spcAft>
            </a:pP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此族群全為</a:t>
            </a:r>
            <a:r>
              <a:rPr lang="zh-TW" altLang="en-US"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已婚人士</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，年齡分佈較為廣泛，主要以</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28-35</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歲為多數</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(36%)</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，同行參加活動主要以「攜伴」</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63.3%</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或「親子」</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30%</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一同參與，月收入落在</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8</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萬元以上居多（</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40%</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），其次為</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4-6</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萬（</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26%</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）。對於活動了解度均佔各半，在詢問是否了解活動新北耶誕市集，</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43%</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回應不了解，</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56%</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回應了解，而在「開城」活動內容中，</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63.3%</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此族群表示不了解內容。可推知，由於生活穩定後，重心轉移到家人身上，會願意多花時間在陪伴上，而對於參加活動上的考量也比較全面，如</a:t>
            </a:r>
            <a:r>
              <a:rPr lang="zh-TW" altLang="en-US" sz="1800" b="1" dirty="0">
                <a:solidFill>
                  <a:srgbClr val="FFC000"/>
                </a:solidFill>
                <a:effectLst/>
                <a:latin typeface="微軟正黑體" panose="020B0604030504040204" pitchFamily="34" charset="-120"/>
                <a:ea typeface="微軟正黑體" panose="020B0604030504040204" pitchFamily="34" charset="-120"/>
                <a:cs typeface="Times New Roman" panose="02020603050405020304" pitchFamily="18" charset="0"/>
              </a:rPr>
              <a:t>「疫情安全性考量」、「週遭設施安全性」或「親子活動」</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，會建議活動往推廣正此兩個構面去計畫和考量。</a:t>
            </a:r>
          </a:p>
        </p:txBody>
      </p:sp>
      <p:sp>
        <p:nvSpPr>
          <p:cNvPr id="11" name="矩形 10">
            <a:extLst>
              <a:ext uri="{FF2B5EF4-FFF2-40B4-BE49-F238E27FC236}">
                <a16:creationId xmlns:a16="http://schemas.microsoft.com/office/drawing/2014/main" id="{F5C8F9E1-B084-4A69-9376-117C3DB6C47A}"/>
              </a:ext>
            </a:extLst>
          </p:cNvPr>
          <p:cNvSpPr/>
          <p:nvPr/>
        </p:nvSpPr>
        <p:spPr>
          <a:xfrm>
            <a:off x="5384800" y="670560"/>
            <a:ext cx="4429760"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EB0AB2D4-5720-6D0C-4075-15CFB39D5F33}"/>
              </a:ext>
            </a:extLst>
          </p:cNvPr>
          <p:cNvPicPr>
            <a:picLocks noChangeAspect="1"/>
          </p:cNvPicPr>
          <p:nvPr/>
        </p:nvPicPr>
        <p:blipFill>
          <a:blip r:embed="rId2"/>
          <a:stretch>
            <a:fillRect/>
          </a:stretch>
        </p:blipFill>
        <p:spPr>
          <a:xfrm>
            <a:off x="365760" y="240267"/>
            <a:ext cx="3877216" cy="6335009"/>
          </a:xfrm>
          <a:prstGeom prst="rect">
            <a:avLst/>
          </a:prstGeom>
        </p:spPr>
      </p:pic>
      <p:sp>
        <p:nvSpPr>
          <p:cNvPr id="2" name="標題 1">
            <a:extLst>
              <a:ext uri="{FF2B5EF4-FFF2-40B4-BE49-F238E27FC236}">
                <a16:creationId xmlns:a16="http://schemas.microsoft.com/office/drawing/2014/main" id="{ACF58510-9AB6-0990-5F87-F2851713E30A}"/>
              </a:ext>
            </a:extLst>
          </p:cNvPr>
          <p:cNvSpPr txBox="1">
            <a:spLocks/>
          </p:cNvSpPr>
          <p:nvPr/>
        </p:nvSpPr>
        <p:spPr>
          <a:xfrm>
            <a:off x="4937759" y="240267"/>
            <a:ext cx="4546899" cy="111474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latin typeface="微軟正黑體" panose="020B0604030504040204" pitchFamily="34" charset="-120"/>
                <a:ea typeface="微軟正黑體" panose="020B0604030504040204" pitchFamily="34" charset="-120"/>
              </a:rPr>
              <a:t>K-means</a:t>
            </a:r>
            <a:r>
              <a:rPr lang="zh-TW" altLang="en-US" b="1" dirty="0">
                <a:solidFill>
                  <a:schemeClr val="bg1"/>
                </a:solidFill>
                <a:latin typeface="微軟正黑體" panose="020B0604030504040204" pitchFamily="34" charset="-120"/>
                <a:ea typeface="微軟正黑體" panose="020B0604030504040204" pitchFamily="34" charset="-120"/>
              </a:rPr>
              <a:t>集群分析</a:t>
            </a:r>
          </a:p>
        </p:txBody>
      </p:sp>
    </p:spTree>
    <p:extLst>
      <p:ext uri="{BB962C8B-B14F-4D97-AF65-F5344CB8AC3E}">
        <p14:creationId xmlns:p14="http://schemas.microsoft.com/office/powerpoint/2010/main" val="3839675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BC20E69-EB54-DD98-92CA-3F7887C0CB34}"/>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217EC77A-FCBA-8E3F-27A8-832C86C69674}"/>
              </a:ext>
            </a:extLst>
          </p:cNvPr>
          <p:cNvPicPr>
            <a:picLocks noChangeAspect="1"/>
          </p:cNvPicPr>
          <p:nvPr/>
        </p:nvPicPr>
        <p:blipFill>
          <a:blip r:embed="rId2"/>
          <a:stretch>
            <a:fillRect/>
          </a:stretch>
        </p:blipFill>
        <p:spPr>
          <a:xfrm>
            <a:off x="304800" y="244816"/>
            <a:ext cx="4353560" cy="6368368"/>
          </a:xfrm>
          <a:prstGeom prst="rect">
            <a:avLst/>
          </a:prstGeom>
        </p:spPr>
      </p:pic>
      <p:sp>
        <p:nvSpPr>
          <p:cNvPr id="8" name="矩形: 圓角 7">
            <a:extLst>
              <a:ext uri="{FF2B5EF4-FFF2-40B4-BE49-F238E27FC236}">
                <a16:creationId xmlns:a16="http://schemas.microsoft.com/office/drawing/2014/main" id="{8EE7E102-F3DF-17F6-47D5-CD88CD16FA69}"/>
              </a:ext>
            </a:extLst>
          </p:cNvPr>
          <p:cNvSpPr/>
          <p:nvPr/>
        </p:nvSpPr>
        <p:spPr>
          <a:xfrm>
            <a:off x="4963160" y="1243250"/>
            <a:ext cx="6888480" cy="5177870"/>
          </a:xfrm>
          <a:prstGeom prst="roundRect">
            <a:avLst/>
          </a:prstGeom>
          <a:solidFill>
            <a:srgbClr val="2323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5E8D04D6-D124-820E-4248-3E7F805FA9E9}"/>
              </a:ext>
            </a:extLst>
          </p:cNvPr>
          <p:cNvSpPr txBox="1"/>
          <p:nvPr/>
        </p:nvSpPr>
        <p:spPr>
          <a:xfrm>
            <a:off x="5074920" y="1471963"/>
            <a:ext cx="6664960" cy="4610621"/>
          </a:xfrm>
          <a:prstGeom prst="rect">
            <a:avLst/>
          </a:prstGeom>
          <a:noFill/>
          <a:ln>
            <a:noFill/>
          </a:ln>
        </p:spPr>
        <p:txBody>
          <a:bodyPr wrap="square" rtlCol="0">
            <a:spAutoFit/>
          </a:bodyPr>
          <a:lstStyle/>
          <a:p>
            <a:pPr>
              <a:lnSpc>
                <a:spcPct val="180000"/>
              </a:lnSpc>
              <a:spcAft>
                <a:spcPts val="800"/>
              </a:spcAft>
            </a:pP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以各</a:t>
            </a:r>
            <a:r>
              <a:rPr lang="zh-TW" altLang="en-US" sz="1800" b="1" dirty="0">
                <a:solidFill>
                  <a:srgbClr val="DC0E0E"/>
                </a:solidFill>
                <a:effectLst/>
                <a:latin typeface="微軟正黑體" panose="020B0604030504040204" pitchFamily="34" charset="-120"/>
                <a:ea typeface="微軟正黑體" panose="020B0604030504040204" pitchFamily="34" charset="-120"/>
                <a:cs typeface="Times New Roman" panose="02020603050405020304" pitchFamily="18" charset="0"/>
              </a:rPr>
              <a:t>「活動好感度」</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作為衡量</a:t>
            </a:r>
            <a:r>
              <a:rPr lang="zh-TW" altLang="en-US" sz="1800" b="1" dirty="0">
                <a:solidFill>
                  <a:srgbClr val="DC0E0E"/>
                </a:solidFill>
                <a:effectLst/>
                <a:latin typeface="微軟正黑體" panose="020B0604030504040204" pitchFamily="34" charset="-120"/>
                <a:ea typeface="微軟正黑體" panose="020B0604030504040204" pitchFamily="34" charset="-120"/>
                <a:cs typeface="Times New Roman" panose="02020603050405020304" pitchFamily="18" charset="0"/>
              </a:rPr>
              <a:t>「預算消費」</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分析後可分為</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群，</a:t>
            </a:r>
            <a:r>
              <a:rPr lang="zh-TW" altLang="en-US" sz="1800" b="1" u="sng"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第一群為對於活動裝置設施不感興趣</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，此族群普遍有較低的預算消費，消費預算落在</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0-500</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，占此群總比</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69%</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。而</a:t>
            </a:r>
            <a:r>
              <a:rPr lang="zh-TW" altLang="en-US" sz="1800" b="1" u="sng"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第二群為隊活動裝置設施感興趣的族群</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，此族群平均預算大幅提高，預算金額落在</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500-1500</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，占此群總比</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59%</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nSpc>
                <a:spcPct val="180000"/>
              </a:lnSpc>
              <a:spcAft>
                <a:spcPts val="800"/>
              </a:spcAft>
            </a:pP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其中在第一群中，對於喜歡活動市集的族群，預算金額集中在</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200-500</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區間。在第二群中，喜歡活動市集的族群，預算金額集中在</a:t>
            </a:r>
            <a:r>
              <a:rPr lang="en-US" altLang="zh-TW"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500-100</a:t>
            </a:r>
            <a:r>
              <a:rPr lang="zh-TW" altLang="en-US" sz="1800"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區間，</a:t>
            </a:r>
            <a:r>
              <a:rPr lang="zh-TW" altLang="en-US" sz="1800" b="1"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可見「預算消費」金額和「活動好感度」有直接的關聯性。</a:t>
            </a:r>
          </a:p>
        </p:txBody>
      </p:sp>
      <p:sp>
        <p:nvSpPr>
          <p:cNvPr id="10" name="矩形 9">
            <a:extLst>
              <a:ext uri="{FF2B5EF4-FFF2-40B4-BE49-F238E27FC236}">
                <a16:creationId xmlns:a16="http://schemas.microsoft.com/office/drawing/2014/main" id="{18321AE5-BF7E-482B-CE3F-E9039BFD9103}"/>
              </a:ext>
            </a:extLst>
          </p:cNvPr>
          <p:cNvSpPr/>
          <p:nvPr/>
        </p:nvSpPr>
        <p:spPr>
          <a:xfrm>
            <a:off x="6543040" y="501570"/>
            <a:ext cx="4429760"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標題 1">
            <a:extLst>
              <a:ext uri="{FF2B5EF4-FFF2-40B4-BE49-F238E27FC236}">
                <a16:creationId xmlns:a16="http://schemas.microsoft.com/office/drawing/2014/main" id="{91F5DD3E-6FDD-977D-373C-F4237AB73622}"/>
              </a:ext>
            </a:extLst>
          </p:cNvPr>
          <p:cNvSpPr txBox="1">
            <a:spLocks/>
          </p:cNvSpPr>
          <p:nvPr/>
        </p:nvSpPr>
        <p:spPr>
          <a:xfrm>
            <a:off x="7371080" y="128507"/>
            <a:ext cx="2463800" cy="1114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solidFill>
                  <a:schemeClr val="bg1"/>
                </a:solidFill>
                <a:latin typeface="微軟正黑體" panose="020B0604030504040204" pitchFamily="34" charset="-120"/>
                <a:ea typeface="微軟正黑體" panose="020B0604030504040204" pitchFamily="34" charset="-120"/>
              </a:rPr>
              <a:t>樹狀分析</a:t>
            </a:r>
          </a:p>
        </p:txBody>
      </p:sp>
    </p:spTree>
    <p:extLst>
      <p:ext uri="{BB962C8B-B14F-4D97-AF65-F5344CB8AC3E}">
        <p14:creationId xmlns:p14="http://schemas.microsoft.com/office/powerpoint/2010/main" val="1462199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570EC05-A2CF-6F45-7DA4-549355DB915C}"/>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81BC873E-BD1F-DF98-A3BE-FFBDE91DACE1}"/>
              </a:ext>
            </a:extLst>
          </p:cNvPr>
          <p:cNvSpPr/>
          <p:nvPr/>
        </p:nvSpPr>
        <p:spPr>
          <a:xfrm>
            <a:off x="386080" y="491410"/>
            <a:ext cx="4429760"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D0913023-38DA-078F-A038-0CB065D7D42D}"/>
              </a:ext>
            </a:extLst>
          </p:cNvPr>
          <p:cNvSpPr txBox="1">
            <a:spLocks/>
          </p:cNvSpPr>
          <p:nvPr/>
        </p:nvSpPr>
        <p:spPr>
          <a:xfrm>
            <a:off x="1214120" y="118347"/>
            <a:ext cx="2463800" cy="1114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solidFill>
                  <a:schemeClr val="bg1"/>
                </a:solidFill>
                <a:latin typeface="微軟正黑體" panose="020B0604030504040204" pitchFamily="34" charset="-120"/>
                <a:ea typeface="微軟正黑體" panose="020B0604030504040204" pitchFamily="34" charset="-120"/>
              </a:rPr>
              <a:t>蛛網圖</a:t>
            </a:r>
          </a:p>
        </p:txBody>
      </p:sp>
      <p:sp>
        <p:nvSpPr>
          <p:cNvPr id="7" name="矩形: 圓角 6">
            <a:extLst>
              <a:ext uri="{FF2B5EF4-FFF2-40B4-BE49-F238E27FC236}">
                <a16:creationId xmlns:a16="http://schemas.microsoft.com/office/drawing/2014/main" id="{235DA328-746F-11A0-79D4-8CE060F2475D}"/>
              </a:ext>
            </a:extLst>
          </p:cNvPr>
          <p:cNvSpPr/>
          <p:nvPr/>
        </p:nvSpPr>
        <p:spPr>
          <a:xfrm>
            <a:off x="522866" y="1456610"/>
            <a:ext cx="6888480" cy="5177870"/>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E93B55B8-025F-9F3C-2751-DD5B9D86888C}"/>
              </a:ext>
            </a:extLst>
          </p:cNvPr>
          <p:cNvSpPr txBox="1"/>
          <p:nvPr/>
        </p:nvSpPr>
        <p:spPr>
          <a:xfrm>
            <a:off x="634626" y="1652094"/>
            <a:ext cx="6664960" cy="4298997"/>
          </a:xfrm>
          <a:prstGeom prst="rect">
            <a:avLst/>
          </a:prstGeom>
          <a:noFill/>
          <a:ln>
            <a:noFill/>
          </a:ln>
        </p:spPr>
        <p:txBody>
          <a:bodyPr wrap="square" rtlCol="0">
            <a:spAutoFit/>
          </a:bodyPr>
          <a:lstStyle/>
          <a:p>
            <a:pPr>
              <a:lnSpc>
                <a:spcPct val="150000"/>
              </a:lnSpc>
              <a:spcAft>
                <a:spcPts val="800"/>
              </a:spcAft>
            </a:pP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第一族群（活動社交型學，</a:t>
            </a:r>
            <a:r>
              <a:rPr lang="en-US" altLang="zh-TW"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16-22</a:t>
            </a: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歲）對於預計消費金額</a:t>
            </a:r>
            <a:r>
              <a:rPr lang="en-US" altLang="zh-TW"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200-500</a:t>
            </a: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有強烈的相關性</a:t>
            </a:r>
            <a:r>
              <a:rPr lang="en-US" altLang="zh-TW"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表示</a:t>
            </a:r>
            <a:r>
              <a:rPr lang="zh-TW" altLang="en-US" b="1" dirty="0">
                <a:solidFill>
                  <a:srgbClr val="DC0E0E"/>
                </a:solidFill>
                <a:effectLst/>
                <a:latin typeface="微軟正黑體" panose="020B0604030504040204" pitchFamily="34" charset="-120"/>
                <a:ea typeface="微軟正黑體" panose="020B0604030504040204" pitchFamily="34" charset="-120"/>
                <a:cs typeface="Times New Roman" panose="02020603050405020304" pitchFamily="18" charset="0"/>
              </a:rPr>
              <a:t>此族群如對活動內容（設施裝置和市集）感興趣，會願意花費約</a:t>
            </a:r>
            <a:r>
              <a:rPr lang="en-US" altLang="zh-TW" b="1" dirty="0">
                <a:solidFill>
                  <a:srgbClr val="DC0E0E"/>
                </a:solidFill>
                <a:effectLst/>
                <a:latin typeface="微軟正黑體" panose="020B0604030504040204" pitchFamily="34" charset="-120"/>
                <a:ea typeface="微軟正黑體" panose="020B0604030504040204" pitchFamily="34" charset="-120"/>
                <a:cs typeface="Times New Roman" panose="02020603050405020304" pitchFamily="18" charset="0"/>
              </a:rPr>
              <a:t>200 </a:t>
            </a:r>
            <a:r>
              <a:rPr lang="zh-TW" altLang="en-US" b="1" dirty="0">
                <a:solidFill>
                  <a:srgbClr val="DC0E0E"/>
                </a:solidFill>
                <a:effectLst/>
                <a:latin typeface="微軟正黑體" panose="020B0604030504040204" pitchFamily="34" charset="-120"/>
                <a:ea typeface="微軟正黑體" panose="020B0604030504040204" pitchFamily="34" charset="-120"/>
                <a:cs typeface="Times New Roman" panose="02020603050405020304" pitchFamily="18" charset="0"/>
              </a:rPr>
              <a:t>至</a:t>
            </a:r>
            <a:r>
              <a:rPr lang="en-US" altLang="zh-TW" b="1" dirty="0">
                <a:solidFill>
                  <a:srgbClr val="DC0E0E"/>
                </a:solidFill>
                <a:effectLst/>
                <a:latin typeface="微軟正黑體" panose="020B0604030504040204" pitchFamily="34" charset="-120"/>
                <a:ea typeface="微軟正黑體" panose="020B0604030504040204" pitchFamily="34" charset="-120"/>
                <a:cs typeface="Times New Roman" panose="02020603050405020304" pitchFamily="18" charset="0"/>
              </a:rPr>
              <a:t>500</a:t>
            </a:r>
            <a:r>
              <a:rPr lang="zh-TW" altLang="en-US" b="1" dirty="0">
                <a:solidFill>
                  <a:srgbClr val="DC0E0E"/>
                </a:solidFill>
                <a:effectLst/>
                <a:latin typeface="微軟正黑體" panose="020B0604030504040204" pitchFamily="34" charset="-120"/>
                <a:ea typeface="微軟正黑體" panose="020B0604030504040204" pitchFamily="34" charset="-120"/>
                <a:cs typeface="Times New Roman" panose="02020603050405020304" pitchFamily="18" charset="0"/>
              </a:rPr>
              <a:t>元在台北耶誕城活動。</a:t>
            </a:r>
            <a:endParaRPr lang="en-US" altLang="zh-TW" b="1" dirty="0">
              <a:solidFill>
                <a:srgbClr val="DC0E0E"/>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nSpc>
                <a:spcPct val="150000"/>
              </a:lnSpc>
              <a:spcAft>
                <a:spcPts val="800"/>
              </a:spcAft>
            </a:pP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對於第二族群（未婚社會新鮮人， </a:t>
            </a:r>
            <a:r>
              <a:rPr lang="en-US" altLang="zh-TW"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22-28</a:t>
            </a: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歲），預計消費金額會落在</a:t>
            </a:r>
            <a:r>
              <a:rPr lang="en-US" altLang="zh-TW"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500-1000</a:t>
            </a: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元內，表示如果透過充分的活動推廣和精準行銷策略，是能刺激此族群在活動內的消費金額。而在第二張蛛網圖中，觀察</a:t>
            </a:r>
            <a:r>
              <a:rPr lang="en-US" altLang="zh-TW"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28-35</a:t>
            </a: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歲「已婚穩定社會人」族群 可發現，潛在消費金額可高達</a:t>
            </a:r>
            <a:r>
              <a:rPr lang="en-US" altLang="zh-TW"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1000</a:t>
            </a: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或</a:t>
            </a:r>
            <a:r>
              <a:rPr lang="en-US" altLang="zh-TW"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1500</a:t>
            </a: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以上，在此區間有強烈的關聯性，</a:t>
            </a:r>
            <a:r>
              <a:rPr lang="zh-TW" altLang="en-US" b="1" dirty="0">
                <a:solidFill>
                  <a:srgbClr val="DC0E0E"/>
                </a:solidFill>
                <a:effectLst/>
                <a:latin typeface="微軟正黑體" panose="020B0604030504040204" pitchFamily="34" charset="-120"/>
                <a:ea typeface="微軟正黑體" panose="020B0604030504040204" pitchFamily="34" charset="-120"/>
                <a:cs typeface="Times New Roman" panose="02020603050405020304" pitchFamily="18" charset="0"/>
              </a:rPr>
              <a:t>如可滿足此族群「親子」和「安全性」的需求，是可刺激最大的消費預算金。</a:t>
            </a:r>
          </a:p>
        </p:txBody>
      </p:sp>
      <p:pic>
        <p:nvPicPr>
          <p:cNvPr id="3" name="圖片 2">
            <a:extLst>
              <a:ext uri="{FF2B5EF4-FFF2-40B4-BE49-F238E27FC236}">
                <a16:creationId xmlns:a16="http://schemas.microsoft.com/office/drawing/2014/main" id="{DAF9620E-2895-D46C-4225-A23C12333171}"/>
              </a:ext>
            </a:extLst>
          </p:cNvPr>
          <p:cNvPicPr>
            <a:picLocks noChangeAspect="1"/>
          </p:cNvPicPr>
          <p:nvPr/>
        </p:nvPicPr>
        <p:blipFill>
          <a:blip r:embed="rId2"/>
          <a:stretch>
            <a:fillRect/>
          </a:stretch>
        </p:blipFill>
        <p:spPr>
          <a:xfrm>
            <a:off x="7747026" y="3405329"/>
            <a:ext cx="4086203" cy="3479567"/>
          </a:xfrm>
          <a:prstGeom prst="rect">
            <a:avLst/>
          </a:prstGeom>
        </p:spPr>
      </p:pic>
      <p:pic>
        <p:nvPicPr>
          <p:cNvPr id="10" name="圖片 9">
            <a:extLst>
              <a:ext uri="{FF2B5EF4-FFF2-40B4-BE49-F238E27FC236}">
                <a16:creationId xmlns:a16="http://schemas.microsoft.com/office/drawing/2014/main" id="{F303A839-BB73-8455-2B1E-51971E30723E}"/>
              </a:ext>
            </a:extLst>
          </p:cNvPr>
          <p:cNvPicPr>
            <a:picLocks noChangeAspect="1"/>
          </p:cNvPicPr>
          <p:nvPr/>
        </p:nvPicPr>
        <p:blipFill>
          <a:blip r:embed="rId3"/>
          <a:stretch>
            <a:fillRect/>
          </a:stretch>
        </p:blipFill>
        <p:spPr>
          <a:xfrm>
            <a:off x="7742968" y="-53788"/>
            <a:ext cx="4090432" cy="3520454"/>
          </a:xfrm>
          <a:prstGeom prst="rect">
            <a:avLst/>
          </a:prstGeom>
        </p:spPr>
      </p:pic>
    </p:spTree>
    <p:extLst>
      <p:ext uri="{BB962C8B-B14F-4D97-AF65-F5344CB8AC3E}">
        <p14:creationId xmlns:p14="http://schemas.microsoft.com/office/powerpoint/2010/main" val="184669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260D2C6-FABE-91F7-2C34-E0D964E1BF89}"/>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4174A98F-214D-F6DA-5982-52107821E9C0}"/>
              </a:ext>
            </a:extLst>
          </p:cNvPr>
          <p:cNvSpPr/>
          <p:nvPr/>
        </p:nvSpPr>
        <p:spPr>
          <a:xfrm>
            <a:off x="3810598" y="2114857"/>
            <a:ext cx="4429760" cy="6400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011BBB61-6A7E-C995-7398-A90212CDCFCD}"/>
              </a:ext>
            </a:extLst>
          </p:cNvPr>
          <p:cNvSpPr txBox="1">
            <a:spLocks/>
          </p:cNvSpPr>
          <p:nvPr/>
        </p:nvSpPr>
        <p:spPr>
          <a:xfrm>
            <a:off x="4864100" y="1783976"/>
            <a:ext cx="2463800" cy="1114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solidFill>
                  <a:schemeClr val="bg1"/>
                </a:solidFill>
                <a:latin typeface="微軟正黑體" panose="020B0604030504040204" pitchFamily="34" charset="-120"/>
                <a:ea typeface="微軟正黑體" panose="020B0604030504040204" pitchFamily="34" charset="-120"/>
              </a:rPr>
              <a:t>回歸分析</a:t>
            </a:r>
          </a:p>
        </p:txBody>
      </p:sp>
      <p:grpSp>
        <p:nvGrpSpPr>
          <p:cNvPr id="18" name="群組 17">
            <a:extLst>
              <a:ext uri="{FF2B5EF4-FFF2-40B4-BE49-F238E27FC236}">
                <a16:creationId xmlns:a16="http://schemas.microsoft.com/office/drawing/2014/main" id="{8FE9D877-A404-67E9-9847-E0A76B03A1C4}"/>
              </a:ext>
            </a:extLst>
          </p:cNvPr>
          <p:cNvGrpSpPr/>
          <p:nvPr/>
        </p:nvGrpSpPr>
        <p:grpSpPr>
          <a:xfrm>
            <a:off x="2834042" y="3228513"/>
            <a:ext cx="6888480" cy="1654143"/>
            <a:chOff x="2834042" y="1444537"/>
            <a:chExt cx="6888480" cy="1654143"/>
          </a:xfrm>
        </p:grpSpPr>
        <p:sp>
          <p:nvSpPr>
            <p:cNvPr id="14" name="矩形: 圓角 13">
              <a:extLst>
                <a:ext uri="{FF2B5EF4-FFF2-40B4-BE49-F238E27FC236}">
                  <a16:creationId xmlns:a16="http://schemas.microsoft.com/office/drawing/2014/main" id="{B51D4DBF-A4F6-B0A5-8FEE-E861D39475EA}"/>
                </a:ext>
              </a:extLst>
            </p:cNvPr>
            <p:cNvSpPr/>
            <p:nvPr/>
          </p:nvSpPr>
          <p:spPr>
            <a:xfrm>
              <a:off x="2834042" y="1444537"/>
              <a:ext cx="6888480" cy="1654143"/>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35367C35-C4BA-C83A-AFED-B81FECF16AA4}"/>
                </a:ext>
              </a:extLst>
            </p:cNvPr>
            <p:cNvSpPr txBox="1"/>
            <p:nvPr/>
          </p:nvSpPr>
          <p:spPr>
            <a:xfrm>
              <a:off x="2945802" y="1588319"/>
              <a:ext cx="6664960" cy="1287917"/>
            </a:xfrm>
            <a:prstGeom prst="rect">
              <a:avLst/>
            </a:prstGeom>
            <a:noFill/>
            <a:ln>
              <a:noFill/>
            </a:ln>
          </p:spPr>
          <p:txBody>
            <a:bodyPr wrap="square" rtlCol="0">
              <a:spAutoFit/>
            </a:bodyPr>
            <a:lstStyle/>
            <a:p>
              <a:pPr>
                <a:lnSpc>
                  <a:spcPct val="150000"/>
                </a:lnSpc>
                <a:spcAft>
                  <a:spcPts val="800"/>
                </a:spcAft>
              </a:pP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由於構面兼具有高度的相關性，本研究對城市意象、顧客滿意度構面之李克特尺度平均分數為應變項</a:t>
              </a:r>
              <a:r>
                <a:rPr lang="zh-TW" altLang="en-US"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b="1"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以節慶行銷各題項分數為自變項進行回歸分析。</a:t>
              </a:r>
              <a:endParaRPr lang="zh-TW" altLang="en-US" b="1" dirty="0">
                <a:solidFill>
                  <a:srgbClr val="DC0E0E"/>
                </a:solidFill>
                <a:effectLst/>
                <a:latin typeface="微軟正黑體" panose="020B0604030504040204" pitchFamily="34" charset="-120"/>
                <a:ea typeface="微軟正黑體" panose="020B0604030504040204" pitchFamily="34" charset="-120"/>
                <a:cs typeface="Times New Roman" panose="02020603050405020304" pitchFamily="18" charset="0"/>
              </a:endParaRPr>
            </a:p>
          </p:txBody>
        </p:sp>
      </p:grpSp>
    </p:spTree>
    <p:extLst>
      <p:ext uri="{BB962C8B-B14F-4D97-AF65-F5344CB8AC3E}">
        <p14:creationId xmlns:p14="http://schemas.microsoft.com/office/powerpoint/2010/main" val="381664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F8E0DD4-9590-48D7-18F3-16CE610434D7}"/>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圖片 4">
            <a:extLst>
              <a:ext uri="{FF2B5EF4-FFF2-40B4-BE49-F238E27FC236}">
                <a16:creationId xmlns:a16="http://schemas.microsoft.com/office/drawing/2014/main" id="{D49C2A8D-544C-3E57-0E3D-A705AEAE5F8D}"/>
              </a:ext>
            </a:extLst>
          </p:cNvPr>
          <p:cNvPicPr>
            <a:picLocks noChangeAspect="1"/>
          </p:cNvPicPr>
          <p:nvPr/>
        </p:nvPicPr>
        <p:blipFill>
          <a:blip r:embed="rId2"/>
          <a:stretch>
            <a:fillRect/>
          </a:stretch>
        </p:blipFill>
        <p:spPr>
          <a:xfrm>
            <a:off x="530114" y="1344395"/>
            <a:ext cx="3975847" cy="2085159"/>
          </a:xfrm>
          <a:prstGeom prst="rect">
            <a:avLst/>
          </a:prstGeom>
        </p:spPr>
      </p:pic>
      <p:sp>
        <p:nvSpPr>
          <p:cNvPr id="8" name="矩形: 圓角 7">
            <a:extLst>
              <a:ext uri="{FF2B5EF4-FFF2-40B4-BE49-F238E27FC236}">
                <a16:creationId xmlns:a16="http://schemas.microsoft.com/office/drawing/2014/main" id="{5A30F50F-9C3F-E5B8-00A4-2EDC5C82E1F9}"/>
              </a:ext>
            </a:extLst>
          </p:cNvPr>
          <p:cNvSpPr/>
          <p:nvPr/>
        </p:nvSpPr>
        <p:spPr>
          <a:xfrm>
            <a:off x="439420" y="247024"/>
            <a:ext cx="4500133" cy="979976"/>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標題 1">
            <a:extLst>
              <a:ext uri="{FF2B5EF4-FFF2-40B4-BE49-F238E27FC236}">
                <a16:creationId xmlns:a16="http://schemas.microsoft.com/office/drawing/2014/main" id="{36067303-5B2B-FAA6-BAC9-139193875B9E}"/>
              </a:ext>
            </a:extLst>
          </p:cNvPr>
          <p:cNvSpPr txBox="1">
            <a:spLocks/>
          </p:cNvSpPr>
          <p:nvPr/>
        </p:nvSpPr>
        <p:spPr>
          <a:xfrm>
            <a:off x="695510" y="247024"/>
            <a:ext cx="4414371" cy="1114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b="1" dirty="0">
                <a:solidFill>
                  <a:schemeClr val="bg1"/>
                </a:solidFill>
                <a:latin typeface="微軟正黑體" panose="020B0604030504040204" pitchFamily="34" charset="-120"/>
                <a:ea typeface="微軟正黑體" panose="020B0604030504040204" pitchFamily="34" charset="-120"/>
              </a:rPr>
              <a:t>節慶行銷</a:t>
            </a:r>
            <a:r>
              <a:rPr lang="en-US" altLang="zh-TW" sz="2800" b="1" dirty="0">
                <a:solidFill>
                  <a:schemeClr val="bg1"/>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800" b="1" dirty="0">
                <a:solidFill>
                  <a:schemeClr val="bg1"/>
                </a:solidFill>
                <a:latin typeface="微軟正黑體" panose="020B0604030504040204" pitchFamily="34" charset="-120"/>
                <a:ea typeface="微軟正黑體" panose="020B0604030504040204" pitchFamily="34" charset="-120"/>
              </a:rPr>
              <a:t>都市意象</a:t>
            </a:r>
          </a:p>
        </p:txBody>
      </p:sp>
      <p:pic>
        <p:nvPicPr>
          <p:cNvPr id="11" name="圖片 10">
            <a:extLst>
              <a:ext uri="{FF2B5EF4-FFF2-40B4-BE49-F238E27FC236}">
                <a16:creationId xmlns:a16="http://schemas.microsoft.com/office/drawing/2014/main" id="{7B99179D-D917-6D47-2F2C-BA73E8D10F78}"/>
              </a:ext>
            </a:extLst>
          </p:cNvPr>
          <p:cNvPicPr>
            <a:picLocks noChangeAspect="1"/>
          </p:cNvPicPr>
          <p:nvPr/>
        </p:nvPicPr>
        <p:blipFill>
          <a:blip r:embed="rId3"/>
          <a:stretch>
            <a:fillRect/>
          </a:stretch>
        </p:blipFill>
        <p:spPr>
          <a:xfrm>
            <a:off x="530114" y="3546949"/>
            <a:ext cx="4924425" cy="3152775"/>
          </a:xfrm>
          <a:prstGeom prst="rect">
            <a:avLst/>
          </a:prstGeom>
        </p:spPr>
      </p:pic>
      <p:pic>
        <p:nvPicPr>
          <p:cNvPr id="13" name="圖片 12">
            <a:extLst>
              <a:ext uri="{FF2B5EF4-FFF2-40B4-BE49-F238E27FC236}">
                <a16:creationId xmlns:a16="http://schemas.microsoft.com/office/drawing/2014/main" id="{58F5916E-BE1C-276D-2321-49FED7005FA4}"/>
              </a:ext>
            </a:extLst>
          </p:cNvPr>
          <p:cNvPicPr>
            <a:picLocks noChangeAspect="1"/>
          </p:cNvPicPr>
          <p:nvPr/>
        </p:nvPicPr>
        <p:blipFill>
          <a:blip r:embed="rId4"/>
          <a:stretch>
            <a:fillRect/>
          </a:stretch>
        </p:blipFill>
        <p:spPr>
          <a:xfrm>
            <a:off x="5853470" y="3546949"/>
            <a:ext cx="5343447" cy="3153510"/>
          </a:xfrm>
          <a:prstGeom prst="rect">
            <a:avLst/>
          </a:prstGeom>
        </p:spPr>
      </p:pic>
      <p:sp>
        <p:nvSpPr>
          <p:cNvPr id="14" name="文字方塊 13">
            <a:extLst>
              <a:ext uri="{FF2B5EF4-FFF2-40B4-BE49-F238E27FC236}">
                <a16:creationId xmlns:a16="http://schemas.microsoft.com/office/drawing/2014/main" id="{EAF438D7-294E-7085-FF95-063A24832CF5}"/>
              </a:ext>
            </a:extLst>
          </p:cNvPr>
          <p:cNvSpPr txBox="1"/>
          <p:nvPr/>
        </p:nvSpPr>
        <p:spPr>
          <a:xfrm>
            <a:off x="5602941" y="331694"/>
            <a:ext cx="6149639" cy="2862322"/>
          </a:xfrm>
          <a:prstGeom prst="rect">
            <a:avLst/>
          </a:prstGeom>
          <a:noFill/>
        </p:spPr>
        <p:txBody>
          <a:bodyPr wrap="squar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觀察係數後可發現，節慶行銷第一題以及第三題系數最高，分別為：</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新北耶誕城提供多樣且精彩的活動</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我對新北耶誕城活動的「時間規劃感到滿意」</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係數最低的則是第二題：</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新北耶誕城讓我直接聯想到新北市</a:t>
            </a:r>
            <a:endParaRPr lang="en-US" altLang="zh-TW" b="1" dirty="0">
              <a:solidFill>
                <a:schemeClr val="bg1"/>
              </a:solidFill>
              <a:latin typeface="微軟正黑體" panose="020B0604030504040204" pitchFamily="34" charset="-120"/>
              <a:ea typeface="微軟正黑體" panose="020B0604030504040204" pitchFamily="34" charset="-120"/>
            </a:endParaRPr>
          </a:p>
          <a:p>
            <a:endParaRPr lang="en-US"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可以得出如果要提升大眾都市意象，在規劃耶誕城活動時，</a:t>
            </a:r>
            <a:r>
              <a:rPr lang="zh-TW" altLang="en-US" b="1" dirty="0">
                <a:solidFill>
                  <a:srgbClr val="FFC000"/>
                </a:solidFill>
                <a:latin typeface="微軟正黑體" panose="020B0604030504040204" pitchFamily="34" charset="-120"/>
                <a:ea typeface="微軟正黑體" panose="020B0604030504040204" pitchFamily="34" charset="-120"/>
              </a:rPr>
              <a:t>可以更著墨在大眾覺得精彩的活動類型，以及活動辦理的時間區間。</a:t>
            </a:r>
          </a:p>
        </p:txBody>
      </p:sp>
    </p:spTree>
    <p:extLst>
      <p:ext uri="{BB962C8B-B14F-4D97-AF65-F5344CB8AC3E}">
        <p14:creationId xmlns:p14="http://schemas.microsoft.com/office/powerpoint/2010/main" val="2178242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EA652BB-D435-9644-CD21-8345CCFFBFAC}"/>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圓角 5">
            <a:extLst>
              <a:ext uri="{FF2B5EF4-FFF2-40B4-BE49-F238E27FC236}">
                <a16:creationId xmlns:a16="http://schemas.microsoft.com/office/drawing/2014/main" id="{9A375180-7FE7-0E8C-21F3-D9FD3E26FD81}"/>
              </a:ext>
            </a:extLst>
          </p:cNvPr>
          <p:cNvSpPr/>
          <p:nvPr/>
        </p:nvSpPr>
        <p:spPr>
          <a:xfrm>
            <a:off x="439420" y="247024"/>
            <a:ext cx="4500133" cy="979976"/>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標題 1">
            <a:extLst>
              <a:ext uri="{FF2B5EF4-FFF2-40B4-BE49-F238E27FC236}">
                <a16:creationId xmlns:a16="http://schemas.microsoft.com/office/drawing/2014/main" id="{057C68D0-41E6-F8D4-3E1C-39D5924D3450}"/>
              </a:ext>
            </a:extLst>
          </p:cNvPr>
          <p:cNvSpPr txBox="1">
            <a:spLocks/>
          </p:cNvSpPr>
          <p:nvPr/>
        </p:nvSpPr>
        <p:spPr>
          <a:xfrm>
            <a:off x="695510" y="247024"/>
            <a:ext cx="4414371" cy="1114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b="1" dirty="0">
                <a:solidFill>
                  <a:schemeClr val="bg1"/>
                </a:solidFill>
                <a:latin typeface="微軟正黑體" panose="020B0604030504040204" pitchFamily="34" charset="-120"/>
                <a:ea typeface="微軟正黑體" panose="020B0604030504040204" pitchFamily="34" charset="-120"/>
              </a:rPr>
              <a:t>節慶行銷</a:t>
            </a:r>
            <a:r>
              <a:rPr lang="en-US" altLang="zh-TW" sz="2800" b="1" dirty="0">
                <a:solidFill>
                  <a:schemeClr val="bg1"/>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800" b="1" dirty="0">
                <a:solidFill>
                  <a:schemeClr val="bg1"/>
                </a:solidFill>
                <a:latin typeface="微軟正黑體" panose="020B0604030504040204" pitchFamily="34" charset="-120"/>
                <a:ea typeface="微軟正黑體" panose="020B0604030504040204" pitchFamily="34" charset="-120"/>
                <a:sym typeface="Wingdings" panose="05000000000000000000" pitchFamily="2" charset="2"/>
              </a:rPr>
              <a:t>顧客滿意度</a:t>
            </a:r>
            <a:endParaRPr lang="zh-TW" altLang="en-US" sz="2800" b="1" dirty="0">
              <a:solidFill>
                <a:schemeClr val="bg1"/>
              </a:solidFill>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9E2AAD6A-0CC1-F6D0-C9C6-D27E39E71F9D}"/>
              </a:ext>
            </a:extLst>
          </p:cNvPr>
          <p:cNvSpPr txBox="1"/>
          <p:nvPr/>
        </p:nvSpPr>
        <p:spPr>
          <a:xfrm>
            <a:off x="5602941" y="331694"/>
            <a:ext cx="6149639" cy="3139321"/>
          </a:xfrm>
          <a:prstGeom prst="rect">
            <a:avLst/>
          </a:prstGeom>
          <a:noFill/>
        </p:spPr>
        <p:txBody>
          <a:bodyPr wrap="squar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觀察係數後可發現，節慶行銷３、４、７題係數最高，分別為：</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我對新北耶誕城活動的「時間規劃」感到滿意</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我對新北耶誕城活動的「場地安排」感到滿意</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我對新北耶誕城活動的「文教意義」感到滿意</a:t>
            </a:r>
            <a:endParaRPr lang="en-US" altLang="zh-TW" b="1" dirty="0">
              <a:solidFill>
                <a:schemeClr val="bg1"/>
              </a:solidFill>
              <a:latin typeface="微軟正黑體" panose="020B0604030504040204" pitchFamily="34" charset="-120"/>
              <a:ea typeface="微軟正黑體" panose="020B0604030504040204" pitchFamily="34" charset="-120"/>
            </a:endParaRPr>
          </a:p>
          <a:p>
            <a:endParaRPr lang="en-US"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係數最低的則是第二題：</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新北耶誕城讓我直接聯想到新北市</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zh-TW" altLang="en-US" b="1" dirty="0">
                <a:solidFill>
                  <a:schemeClr val="bg1"/>
                </a:solidFill>
                <a:latin typeface="微軟正黑體" panose="020B0604030504040204" pitchFamily="34" charset="-120"/>
                <a:ea typeface="微軟正黑體" panose="020B0604030504040204" pitchFamily="34" charset="-120"/>
              </a:rPr>
              <a:t>可以得出如果要提升顧客滿意度，在規劃耶誕城活動時，</a:t>
            </a:r>
            <a:r>
              <a:rPr lang="zh-TW" altLang="en-US" b="1" dirty="0">
                <a:solidFill>
                  <a:srgbClr val="FFC000"/>
                </a:solidFill>
                <a:latin typeface="微軟正黑體" panose="020B0604030504040204" pitchFamily="34" charset="-120"/>
                <a:ea typeface="微軟正黑體" panose="020B0604030504040204" pitchFamily="34" charset="-120"/>
              </a:rPr>
              <a:t>可以更著墨在活動辦理的時間區間、場地、以及是否具文教性（親子參與意願）。</a:t>
            </a:r>
          </a:p>
        </p:txBody>
      </p:sp>
      <p:pic>
        <p:nvPicPr>
          <p:cNvPr id="16" name="圖片 15">
            <a:extLst>
              <a:ext uri="{FF2B5EF4-FFF2-40B4-BE49-F238E27FC236}">
                <a16:creationId xmlns:a16="http://schemas.microsoft.com/office/drawing/2014/main" id="{0A9F1931-1282-1EF5-F648-CCDCB2AF9E2C}"/>
              </a:ext>
            </a:extLst>
          </p:cNvPr>
          <p:cNvPicPr>
            <a:picLocks noChangeAspect="1"/>
          </p:cNvPicPr>
          <p:nvPr/>
        </p:nvPicPr>
        <p:blipFill>
          <a:blip r:embed="rId2"/>
          <a:stretch>
            <a:fillRect/>
          </a:stretch>
        </p:blipFill>
        <p:spPr>
          <a:xfrm>
            <a:off x="583270" y="1550348"/>
            <a:ext cx="3505200" cy="1838325"/>
          </a:xfrm>
          <a:prstGeom prst="rect">
            <a:avLst/>
          </a:prstGeom>
        </p:spPr>
      </p:pic>
      <p:pic>
        <p:nvPicPr>
          <p:cNvPr id="18" name="圖片 17">
            <a:extLst>
              <a:ext uri="{FF2B5EF4-FFF2-40B4-BE49-F238E27FC236}">
                <a16:creationId xmlns:a16="http://schemas.microsoft.com/office/drawing/2014/main" id="{D6A46067-48FB-BC74-95FB-8DC9C3FC0A93}"/>
              </a:ext>
            </a:extLst>
          </p:cNvPr>
          <p:cNvPicPr>
            <a:picLocks noChangeAspect="1"/>
          </p:cNvPicPr>
          <p:nvPr/>
        </p:nvPicPr>
        <p:blipFill>
          <a:blip r:embed="rId3"/>
          <a:stretch>
            <a:fillRect/>
          </a:stretch>
        </p:blipFill>
        <p:spPr>
          <a:xfrm>
            <a:off x="583270" y="3546949"/>
            <a:ext cx="4924425" cy="3152775"/>
          </a:xfrm>
          <a:prstGeom prst="rect">
            <a:avLst/>
          </a:prstGeom>
        </p:spPr>
      </p:pic>
      <p:pic>
        <p:nvPicPr>
          <p:cNvPr id="21" name="圖片 20">
            <a:extLst>
              <a:ext uri="{FF2B5EF4-FFF2-40B4-BE49-F238E27FC236}">
                <a16:creationId xmlns:a16="http://schemas.microsoft.com/office/drawing/2014/main" id="{78DD4363-068C-445E-344B-D7964CCAD972}"/>
              </a:ext>
            </a:extLst>
          </p:cNvPr>
          <p:cNvPicPr>
            <a:picLocks noChangeAspect="1"/>
          </p:cNvPicPr>
          <p:nvPr/>
        </p:nvPicPr>
        <p:blipFill>
          <a:blip r:embed="rId4"/>
          <a:stretch>
            <a:fillRect/>
          </a:stretch>
        </p:blipFill>
        <p:spPr>
          <a:xfrm>
            <a:off x="6178746" y="3546949"/>
            <a:ext cx="5342202" cy="3152775"/>
          </a:xfrm>
          <a:prstGeom prst="rect">
            <a:avLst/>
          </a:prstGeom>
        </p:spPr>
      </p:pic>
    </p:spTree>
    <p:extLst>
      <p:ext uri="{BB962C8B-B14F-4D97-AF65-F5344CB8AC3E}">
        <p14:creationId xmlns:p14="http://schemas.microsoft.com/office/powerpoint/2010/main" val="3639326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AE9DD2E7-D988-F4BA-E308-B052445DB68E}"/>
              </a:ext>
            </a:extLst>
          </p:cNvPr>
          <p:cNvPicPr>
            <a:picLocks noChangeAspect="1"/>
          </p:cNvPicPr>
          <p:nvPr/>
        </p:nvPicPr>
        <p:blipFill>
          <a:blip r:embed="rId2"/>
          <a:stretch>
            <a:fillRect/>
          </a:stretch>
        </p:blipFill>
        <p:spPr>
          <a:xfrm>
            <a:off x="2667000" y="0"/>
            <a:ext cx="6858000" cy="6858000"/>
          </a:xfrm>
          <a:prstGeom prst="rect">
            <a:avLst/>
          </a:prstGeom>
        </p:spPr>
      </p:pic>
      <p:sp>
        <p:nvSpPr>
          <p:cNvPr id="15" name="矩形 14">
            <a:extLst>
              <a:ext uri="{FF2B5EF4-FFF2-40B4-BE49-F238E27FC236}">
                <a16:creationId xmlns:a16="http://schemas.microsoft.com/office/drawing/2014/main" id="{3C05BEBF-D0C7-D4D8-816E-3DCA5368E6B7}"/>
              </a:ext>
            </a:extLst>
          </p:cNvPr>
          <p:cNvSpPr/>
          <p:nvPr/>
        </p:nvSpPr>
        <p:spPr>
          <a:xfrm>
            <a:off x="2654710" y="-8238"/>
            <a:ext cx="6882580" cy="6858000"/>
          </a:xfrm>
          <a:prstGeom prst="rect">
            <a:avLst/>
          </a:prstGeom>
          <a:gradFill>
            <a:gsLst>
              <a:gs pos="0">
                <a:schemeClr val="tx1">
                  <a:alpha val="20000"/>
                </a:schemeClr>
              </a:gs>
              <a:gs pos="100000">
                <a:schemeClr val="bg1"/>
              </a:gs>
            </a:gsLst>
            <a:path path="rect">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CAA2362F-E8F0-F6AC-1F45-F5EDF81E019A}"/>
              </a:ext>
            </a:extLst>
          </p:cNvPr>
          <p:cNvSpPr/>
          <p:nvPr/>
        </p:nvSpPr>
        <p:spPr>
          <a:xfrm>
            <a:off x="0" y="-8238"/>
            <a:ext cx="12192000" cy="6858000"/>
          </a:xfrm>
          <a:prstGeom prst="rect">
            <a:avLst/>
          </a:prstGeom>
          <a:solidFill>
            <a:srgbClr val="24020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lumMod val="20000"/>
                  <a:lumOff val="80000"/>
                </a:schemeClr>
              </a:solidFill>
            </a:endParaRPr>
          </a:p>
        </p:txBody>
      </p:sp>
      <p:sp>
        <p:nvSpPr>
          <p:cNvPr id="5" name="矩形 4">
            <a:extLst>
              <a:ext uri="{FF2B5EF4-FFF2-40B4-BE49-F238E27FC236}">
                <a16:creationId xmlns:a16="http://schemas.microsoft.com/office/drawing/2014/main" id="{007D9807-1FDA-A64C-ED74-E99F6EC1F85E}"/>
              </a:ext>
            </a:extLst>
          </p:cNvPr>
          <p:cNvSpPr/>
          <p:nvPr/>
        </p:nvSpPr>
        <p:spPr>
          <a:xfrm>
            <a:off x="5643366" y="-8238"/>
            <a:ext cx="905267" cy="1431838"/>
          </a:xfrm>
          <a:prstGeom prst="rect">
            <a:avLst/>
          </a:prstGeom>
          <a:solidFill>
            <a:srgbClr val="FAACA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solidFill>
                <a:srgbClr val="420404"/>
              </a:solidFill>
            </a:endParaRPr>
          </a:p>
        </p:txBody>
      </p:sp>
      <p:sp>
        <p:nvSpPr>
          <p:cNvPr id="6" name="矩形 5">
            <a:extLst>
              <a:ext uri="{FF2B5EF4-FFF2-40B4-BE49-F238E27FC236}">
                <a16:creationId xmlns:a16="http://schemas.microsoft.com/office/drawing/2014/main" id="{57001514-A6B3-CB99-FCFF-7C3E531CCFC0}"/>
              </a:ext>
            </a:extLst>
          </p:cNvPr>
          <p:cNvSpPr/>
          <p:nvPr/>
        </p:nvSpPr>
        <p:spPr>
          <a:xfrm>
            <a:off x="5928360" y="3001493"/>
            <a:ext cx="335280" cy="712669"/>
          </a:xfrm>
          <a:prstGeom prst="rect">
            <a:avLst/>
          </a:prstGeom>
          <a:solidFill>
            <a:srgbClr val="FAACA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420404"/>
              </a:solidFill>
            </a:endParaRPr>
          </a:p>
        </p:txBody>
      </p:sp>
      <p:sp>
        <p:nvSpPr>
          <p:cNvPr id="7" name="矩形 6">
            <a:extLst>
              <a:ext uri="{FF2B5EF4-FFF2-40B4-BE49-F238E27FC236}">
                <a16:creationId xmlns:a16="http://schemas.microsoft.com/office/drawing/2014/main" id="{193C7C25-BAD2-3D3C-529F-AB8E43960C5A}"/>
              </a:ext>
            </a:extLst>
          </p:cNvPr>
          <p:cNvSpPr/>
          <p:nvPr/>
        </p:nvSpPr>
        <p:spPr>
          <a:xfrm flipV="1">
            <a:off x="4234179" y="5880262"/>
            <a:ext cx="3723640" cy="977738"/>
          </a:xfrm>
          <a:prstGeom prst="rect">
            <a:avLst/>
          </a:prstGeom>
          <a:solidFill>
            <a:srgbClr val="FAACA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420404"/>
              </a:solidFill>
            </a:endParaRPr>
          </a:p>
        </p:txBody>
      </p:sp>
      <p:sp>
        <p:nvSpPr>
          <p:cNvPr id="8" name="文字方塊 7">
            <a:extLst>
              <a:ext uri="{FF2B5EF4-FFF2-40B4-BE49-F238E27FC236}">
                <a16:creationId xmlns:a16="http://schemas.microsoft.com/office/drawing/2014/main" id="{7C583652-5D7F-6B6D-C170-160D09940E80}"/>
              </a:ext>
            </a:extLst>
          </p:cNvPr>
          <p:cNvSpPr txBox="1"/>
          <p:nvPr/>
        </p:nvSpPr>
        <p:spPr>
          <a:xfrm>
            <a:off x="2415350" y="4086158"/>
            <a:ext cx="7606405" cy="1508105"/>
          </a:xfrm>
          <a:prstGeom prst="rect">
            <a:avLst/>
          </a:prstGeom>
          <a:noFill/>
        </p:spPr>
        <p:txBody>
          <a:bodyPr wrap="square" rtlCol="0">
            <a:spAutoFit/>
          </a:bodyPr>
          <a:lstStyle/>
          <a:p>
            <a:pPr>
              <a:lnSpc>
                <a:spcPct val="80000"/>
              </a:lnSpc>
            </a:pPr>
            <a:r>
              <a:rPr lang="zh-TW" altLang="en-US" sz="11500" b="1" dirty="0">
                <a:solidFill>
                  <a:schemeClr val="bg1"/>
                </a:solidFill>
                <a:latin typeface="微軟正黑體" panose="020B0604030504040204" pitchFamily="34" charset="-120"/>
                <a:ea typeface="微軟正黑體" panose="020B0604030504040204" pitchFamily="34" charset="-120"/>
              </a:rPr>
              <a:t>結論及建議</a:t>
            </a:r>
            <a:endParaRPr lang="zh-TW" altLang="en-US" sz="5400" b="1" dirty="0">
              <a:solidFill>
                <a:schemeClr val="bg1"/>
              </a:solidFill>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D4665B28-9A32-56A9-51A4-603BEE46C453}"/>
              </a:ext>
            </a:extLst>
          </p:cNvPr>
          <p:cNvGrpSpPr/>
          <p:nvPr/>
        </p:nvGrpSpPr>
        <p:grpSpPr>
          <a:xfrm>
            <a:off x="5404487" y="1316230"/>
            <a:ext cx="1718306" cy="1569660"/>
            <a:chOff x="5707389" y="1507612"/>
            <a:chExt cx="1718306" cy="1569660"/>
          </a:xfrm>
        </p:grpSpPr>
        <p:sp>
          <p:nvSpPr>
            <p:cNvPr id="10" name="文字方塊 9">
              <a:extLst>
                <a:ext uri="{FF2B5EF4-FFF2-40B4-BE49-F238E27FC236}">
                  <a16:creationId xmlns:a16="http://schemas.microsoft.com/office/drawing/2014/main" id="{C8F43223-D453-A271-3570-00BE5BB7DAF3}"/>
                </a:ext>
              </a:extLst>
            </p:cNvPr>
            <p:cNvSpPr txBox="1"/>
            <p:nvPr/>
          </p:nvSpPr>
          <p:spPr>
            <a:xfrm>
              <a:off x="5707389" y="1507612"/>
              <a:ext cx="337819" cy="1569660"/>
            </a:xfrm>
            <a:prstGeom prst="rect">
              <a:avLst/>
            </a:prstGeom>
            <a:noFill/>
          </p:spPr>
          <p:txBody>
            <a:bodyPr wrap="square" rtlCol="0">
              <a:spAutoFit/>
            </a:bodyPr>
            <a:lstStyle/>
            <a:p>
              <a:r>
                <a:rPr lang="en-US" altLang="zh-TW" sz="9600" b="1" dirty="0">
                  <a:solidFill>
                    <a:srgbClr val="FAACAC"/>
                  </a:solidFill>
                </a:rPr>
                <a:t>C</a:t>
              </a:r>
              <a:endParaRPr lang="zh-TW" altLang="en-US" sz="9600" b="1" dirty="0">
                <a:solidFill>
                  <a:srgbClr val="FAACAC"/>
                </a:solidFill>
              </a:endParaRPr>
            </a:p>
          </p:txBody>
        </p:sp>
        <p:sp>
          <p:nvSpPr>
            <p:cNvPr id="11" name="文字方塊 10">
              <a:extLst>
                <a:ext uri="{FF2B5EF4-FFF2-40B4-BE49-F238E27FC236}">
                  <a16:creationId xmlns:a16="http://schemas.microsoft.com/office/drawing/2014/main" id="{1680BC0B-62C9-E8C5-CFED-E0B589D0160D}"/>
                </a:ext>
              </a:extLst>
            </p:cNvPr>
            <p:cNvSpPr txBox="1"/>
            <p:nvPr/>
          </p:nvSpPr>
          <p:spPr>
            <a:xfrm>
              <a:off x="6210304" y="2078516"/>
              <a:ext cx="904240" cy="830997"/>
            </a:xfrm>
            <a:prstGeom prst="rect">
              <a:avLst/>
            </a:prstGeom>
            <a:noFill/>
          </p:spPr>
          <p:txBody>
            <a:bodyPr wrap="square">
              <a:spAutoFit/>
            </a:bodyPr>
            <a:lstStyle/>
            <a:p>
              <a:r>
                <a:rPr lang="en-US" altLang="zh-TW" sz="4800" b="1" dirty="0">
                  <a:solidFill>
                    <a:srgbClr val="FAACAC"/>
                  </a:solidFill>
                </a:rPr>
                <a:t>H</a:t>
              </a:r>
              <a:endParaRPr lang="zh-TW" altLang="en-US" sz="4800" b="1" dirty="0">
                <a:solidFill>
                  <a:srgbClr val="FAACAC"/>
                </a:solidFill>
              </a:endParaRPr>
            </a:p>
          </p:txBody>
        </p:sp>
        <p:sp>
          <p:nvSpPr>
            <p:cNvPr id="12" name="文字方塊 11">
              <a:extLst>
                <a:ext uri="{FF2B5EF4-FFF2-40B4-BE49-F238E27FC236}">
                  <a16:creationId xmlns:a16="http://schemas.microsoft.com/office/drawing/2014/main" id="{DF91CB17-FDB7-66B1-14F0-EAD233C28C06}"/>
                </a:ext>
              </a:extLst>
            </p:cNvPr>
            <p:cNvSpPr txBox="1"/>
            <p:nvPr/>
          </p:nvSpPr>
          <p:spPr>
            <a:xfrm>
              <a:off x="6521455" y="1890959"/>
              <a:ext cx="904240" cy="830997"/>
            </a:xfrm>
            <a:prstGeom prst="rect">
              <a:avLst/>
            </a:prstGeom>
            <a:noFill/>
          </p:spPr>
          <p:txBody>
            <a:bodyPr wrap="square">
              <a:spAutoFit/>
            </a:bodyPr>
            <a:lstStyle>
              <a:defPPr>
                <a:defRPr lang="zh-TW"/>
              </a:defPPr>
              <a:lvl1pPr>
                <a:defRPr sz="4800" b="1">
                  <a:solidFill>
                    <a:schemeClr val="tx1">
                      <a:lumMod val="50000"/>
                      <a:lumOff val="50000"/>
                    </a:schemeClr>
                  </a:solidFill>
                </a:defRPr>
              </a:lvl1pPr>
            </a:lstStyle>
            <a:p>
              <a:r>
                <a:rPr lang="en-US" altLang="zh-TW" dirty="0">
                  <a:solidFill>
                    <a:srgbClr val="FAACAC"/>
                  </a:solidFill>
                  <a:latin typeface="+mj-lt"/>
                </a:rPr>
                <a:t>4</a:t>
              </a:r>
              <a:endParaRPr lang="zh-TW" altLang="en-US" dirty="0">
                <a:solidFill>
                  <a:srgbClr val="FAACAC"/>
                </a:solidFill>
                <a:latin typeface="+mj-lt"/>
              </a:endParaRPr>
            </a:p>
          </p:txBody>
        </p:sp>
      </p:grpSp>
    </p:spTree>
    <p:extLst>
      <p:ext uri="{BB962C8B-B14F-4D97-AF65-F5344CB8AC3E}">
        <p14:creationId xmlns:p14="http://schemas.microsoft.com/office/powerpoint/2010/main" val="224315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AC36E4C-09A5-AB14-1210-B6E02254C36F}"/>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23B5286D-2954-14B9-D782-83C622EBF1DE}"/>
              </a:ext>
            </a:extLst>
          </p:cNvPr>
          <p:cNvSpPr/>
          <p:nvPr/>
        </p:nvSpPr>
        <p:spPr>
          <a:xfrm>
            <a:off x="1075762" y="2786477"/>
            <a:ext cx="10381131" cy="2631490"/>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A03ECEF3-0789-7095-E167-67DABFF219FA}"/>
              </a:ext>
            </a:extLst>
          </p:cNvPr>
          <p:cNvSpPr/>
          <p:nvPr/>
        </p:nvSpPr>
        <p:spPr>
          <a:xfrm>
            <a:off x="1075763" y="979703"/>
            <a:ext cx="10381131" cy="1654143"/>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9C191622-13D8-7634-472E-E9A46D6F6DAA}"/>
              </a:ext>
            </a:extLst>
          </p:cNvPr>
          <p:cNvSpPr txBox="1"/>
          <p:nvPr/>
        </p:nvSpPr>
        <p:spPr>
          <a:xfrm>
            <a:off x="1075763" y="1452832"/>
            <a:ext cx="10273553" cy="707886"/>
          </a:xfrm>
          <a:prstGeom prst="rect">
            <a:avLst/>
          </a:prstGeom>
          <a:noFill/>
        </p:spPr>
        <p:txBody>
          <a:bodyPr wrap="square" rtlCol="0">
            <a:spAutoFit/>
          </a:bodyPr>
          <a:lstStyle/>
          <a:p>
            <a:pPr marL="342900" indent="-342900">
              <a:buFont typeface="Arial" panose="020B0604020202020204" pitchFamily="34" charset="0"/>
              <a:buChar char="•"/>
            </a:pPr>
            <a:r>
              <a:rPr lang="zh-TW" altLang="en-US" sz="2000" b="1" dirty="0">
                <a:solidFill>
                  <a:schemeClr val="bg1"/>
                </a:solidFill>
                <a:latin typeface="微軟正黑體" panose="020B0604030504040204" pitchFamily="34" charset="-120"/>
                <a:ea typeface="微軟正黑體" panose="020B0604030504040204" pitchFamily="34" charset="-120"/>
              </a:rPr>
              <a:t>依據問卷調查結果，參與者對於</a:t>
            </a:r>
            <a:r>
              <a:rPr lang="zh-TW" altLang="en-US" sz="2000" b="1" dirty="0">
                <a:solidFill>
                  <a:srgbClr val="FFC000"/>
                </a:solidFill>
                <a:latin typeface="微軟正黑體" panose="020B0604030504040204" pitchFamily="34" charset="-120"/>
                <a:ea typeface="微軟正黑體" panose="020B0604030504040204" pitchFamily="34" charset="-120"/>
              </a:rPr>
              <a:t>裝置的意願高</a:t>
            </a:r>
            <a:r>
              <a:rPr lang="zh-TW" altLang="en-US" sz="2000" b="1" dirty="0">
                <a:solidFill>
                  <a:schemeClr val="bg1"/>
                </a:solidFill>
                <a:latin typeface="微軟正黑體" panose="020B0604030504040204" pitchFamily="34" charset="-120"/>
                <a:ea typeface="微軟正黑體" panose="020B0604030504040204" pitchFamily="34" charset="-120"/>
              </a:rPr>
              <a:t>，需要妥善規劃裝置的場地與裝置間的路線，人群分流管理。</a:t>
            </a:r>
          </a:p>
        </p:txBody>
      </p:sp>
      <p:sp>
        <p:nvSpPr>
          <p:cNvPr id="9" name="文字方塊 8">
            <a:extLst>
              <a:ext uri="{FF2B5EF4-FFF2-40B4-BE49-F238E27FC236}">
                <a16:creationId xmlns:a16="http://schemas.microsoft.com/office/drawing/2014/main" id="{A8FE2EF7-1F15-E26D-BCF2-3AD9BBA82F50}"/>
              </a:ext>
            </a:extLst>
          </p:cNvPr>
          <p:cNvSpPr txBox="1"/>
          <p:nvPr/>
        </p:nvSpPr>
        <p:spPr>
          <a:xfrm>
            <a:off x="1075763" y="2935839"/>
            <a:ext cx="10273553" cy="2631490"/>
          </a:xfrm>
          <a:prstGeom prst="rect">
            <a:avLst/>
          </a:prstGeom>
          <a:noFill/>
        </p:spPr>
        <p:txBody>
          <a:bodyPr wrap="square" rtlCol="0">
            <a:spAutoFit/>
          </a:bodyPr>
          <a:lstStyle/>
          <a:p>
            <a:pPr marL="342900" indent="-342900">
              <a:spcBef>
                <a:spcPts val="1800"/>
              </a:spcBef>
              <a:buFont typeface="Arial" panose="020B0604020202020204" pitchFamily="34" charset="0"/>
              <a:buChar char="•"/>
            </a:pPr>
            <a:r>
              <a:rPr lang="zh-TW" altLang="en-US" sz="2000" b="1" dirty="0">
                <a:solidFill>
                  <a:schemeClr val="bg1"/>
                </a:solidFill>
                <a:latin typeface="微軟正黑體" panose="020B0604030504040204" pitchFamily="34" charset="-120"/>
                <a:ea typeface="微軟正黑體" panose="020B0604030504040204" pitchFamily="34" charset="-120"/>
              </a:rPr>
              <a:t>依據問卷調查結果，參與者由於多為</a:t>
            </a:r>
            <a:r>
              <a:rPr lang="en-US" altLang="zh-TW" sz="2000" b="1" dirty="0">
                <a:solidFill>
                  <a:srgbClr val="FFC000"/>
                </a:solidFill>
                <a:latin typeface="微軟正黑體" panose="020B0604030504040204" pitchFamily="34" charset="-120"/>
                <a:ea typeface="微軟正黑體" panose="020B0604030504040204" pitchFamily="34" charset="-120"/>
              </a:rPr>
              <a:t>16~22</a:t>
            </a:r>
            <a:r>
              <a:rPr lang="zh-TW" altLang="en-US" sz="2000" b="1" dirty="0">
                <a:solidFill>
                  <a:srgbClr val="FFC000"/>
                </a:solidFill>
                <a:latin typeface="微軟正黑體" panose="020B0604030504040204" pitchFamily="34" charset="-120"/>
                <a:ea typeface="微軟正黑體" panose="020B0604030504040204" pitchFamily="34" charset="-120"/>
              </a:rPr>
              <a:t>歲、</a:t>
            </a:r>
            <a:r>
              <a:rPr lang="en-US" altLang="zh-TW" sz="2000" b="1" dirty="0">
                <a:solidFill>
                  <a:srgbClr val="FFC000"/>
                </a:solidFill>
                <a:latin typeface="微軟正黑體" panose="020B0604030504040204" pitchFamily="34" charset="-120"/>
                <a:ea typeface="微軟正黑體" panose="020B0604030504040204" pitchFamily="34" charset="-120"/>
              </a:rPr>
              <a:t>22~28</a:t>
            </a:r>
            <a:r>
              <a:rPr lang="zh-TW" altLang="en-US" sz="2000" b="1" dirty="0">
                <a:solidFill>
                  <a:srgbClr val="FFC000"/>
                </a:solidFill>
                <a:latin typeface="微軟正黑體" panose="020B0604030504040204" pitchFamily="34" charset="-120"/>
                <a:ea typeface="微軟正黑體" panose="020B0604030504040204" pitchFamily="34" charset="-120"/>
              </a:rPr>
              <a:t>歲及</a:t>
            </a:r>
            <a:r>
              <a:rPr lang="en-US" altLang="zh-TW" sz="2000" b="1" dirty="0">
                <a:solidFill>
                  <a:srgbClr val="FFC000"/>
                </a:solidFill>
                <a:latin typeface="微軟正黑體" panose="020B0604030504040204" pitchFamily="34" charset="-120"/>
                <a:ea typeface="微軟正黑體" panose="020B0604030504040204" pitchFamily="34" charset="-120"/>
              </a:rPr>
              <a:t>28~35</a:t>
            </a:r>
            <a:r>
              <a:rPr lang="zh-TW" altLang="en-US" sz="2000" b="1" dirty="0">
                <a:solidFill>
                  <a:srgbClr val="FFC000"/>
                </a:solidFill>
                <a:latin typeface="微軟正黑體" panose="020B0604030504040204" pitchFamily="34" charset="-120"/>
                <a:ea typeface="微軟正黑體" panose="020B0604030504040204" pitchFamily="34" charset="-120"/>
              </a:rPr>
              <a:t>歲</a:t>
            </a:r>
            <a:r>
              <a:rPr lang="zh-TW" altLang="en-US" sz="2000" b="1" dirty="0">
                <a:solidFill>
                  <a:schemeClr val="bg1"/>
                </a:solidFill>
                <a:latin typeface="微軟正黑體" panose="020B0604030504040204" pitchFamily="34" charset="-120"/>
                <a:ea typeface="微軟正黑體" panose="020B0604030504040204" pitchFamily="34" charset="-120"/>
              </a:rPr>
              <a:t>，需要對這三個族群加強意願，例如：</a:t>
            </a:r>
          </a:p>
          <a:p>
            <a:pPr>
              <a:spcBef>
                <a:spcPts val="1800"/>
              </a:spcBef>
            </a:pPr>
            <a:r>
              <a:rPr lang="en-US" altLang="zh-TW" sz="2000" b="1" dirty="0">
                <a:solidFill>
                  <a:schemeClr val="bg1"/>
                </a:solidFill>
                <a:latin typeface="微軟正黑體" panose="020B0604030504040204" pitchFamily="34" charset="-120"/>
                <a:ea typeface="微軟正黑體" panose="020B0604030504040204" pitchFamily="34" charset="-120"/>
              </a:rPr>
              <a:t>	</a:t>
            </a:r>
            <a:r>
              <a:rPr lang="zh-TW" altLang="en-US" sz="2000" b="1" dirty="0">
                <a:solidFill>
                  <a:schemeClr val="bg1"/>
                </a:solidFill>
                <a:latin typeface="微軟正黑體" panose="020B0604030504040204" pitchFamily="34" charset="-120"/>
                <a:ea typeface="微軟正黑體" panose="020B0604030504040204" pitchFamily="34" charset="-120"/>
              </a:rPr>
              <a:t>針對</a:t>
            </a:r>
            <a:r>
              <a:rPr lang="en-US" altLang="zh-TW" sz="2000" b="1" dirty="0">
                <a:solidFill>
                  <a:schemeClr val="bg1"/>
                </a:solidFill>
                <a:latin typeface="微軟正黑體" panose="020B0604030504040204" pitchFamily="34" charset="-120"/>
                <a:ea typeface="微軟正黑體" panose="020B0604030504040204" pitchFamily="34" charset="-120"/>
              </a:rPr>
              <a:t>16~22</a:t>
            </a:r>
            <a:r>
              <a:rPr lang="zh-TW" altLang="en-US" sz="2000" b="1" dirty="0">
                <a:solidFill>
                  <a:schemeClr val="bg1"/>
                </a:solidFill>
                <a:latin typeface="微軟正黑體" panose="020B0604030504040204" pitchFamily="34" charset="-120"/>
                <a:ea typeface="微軟正黑體" panose="020B0604030504040204" pitchFamily="34" charset="-120"/>
              </a:rPr>
              <a:t>歲：聖誕市集學生證優惠，上傳社群抽獎。</a:t>
            </a:r>
          </a:p>
          <a:p>
            <a:pPr>
              <a:spcBef>
                <a:spcPts val="1800"/>
              </a:spcBef>
            </a:pPr>
            <a:r>
              <a:rPr lang="en-US" altLang="zh-TW" sz="2000" b="1" dirty="0">
                <a:solidFill>
                  <a:schemeClr val="bg1"/>
                </a:solidFill>
                <a:latin typeface="微軟正黑體" panose="020B0604030504040204" pitchFamily="34" charset="-120"/>
                <a:ea typeface="微軟正黑體" panose="020B0604030504040204" pitchFamily="34" charset="-120"/>
              </a:rPr>
              <a:t>	</a:t>
            </a:r>
            <a:r>
              <a:rPr lang="zh-TW" altLang="en-US" sz="2000" b="1" dirty="0">
                <a:solidFill>
                  <a:schemeClr val="bg1"/>
                </a:solidFill>
                <a:latin typeface="微軟正黑體" panose="020B0604030504040204" pitchFamily="34" charset="-120"/>
                <a:ea typeface="微軟正黑體" panose="020B0604030504040204" pitchFamily="34" charset="-120"/>
              </a:rPr>
              <a:t>針對</a:t>
            </a:r>
            <a:r>
              <a:rPr lang="en-US" altLang="zh-TW" sz="2000" b="1" dirty="0">
                <a:solidFill>
                  <a:schemeClr val="bg1"/>
                </a:solidFill>
                <a:latin typeface="微軟正黑體" panose="020B0604030504040204" pitchFamily="34" charset="-120"/>
                <a:ea typeface="微軟正黑體" panose="020B0604030504040204" pitchFamily="34" charset="-120"/>
              </a:rPr>
              <a:t>22~28</a:t>
            </a:r>
            <a:r>
              <a:rPr lang="zh-TW" altLang="en-US" sz="2000" b="1" dirty="0">
                <a:solidFill>
                  <a:schemeClr val="bg1"/>
                </a:solidFill>
                <a:latin typeface="微軟正黑體" panose="020B0604030504040204" pitchFamily="34" charset="-120"/>
                <a:ea typeface="微軟正黑體" panose="020B0604030504040204" pitchFamily="34" charset="-120"/>
              </a:rPr>
              <a:t>歲：單身遊樂會，入場抽號碼牌互相認識，拓展人際圈。</a:t>
            </a:r>
          </a:p>
          <a:p>
            <a:pPr>
              <a:spcBef>
                <a:spcPts val="1800"/>
              </a:spcBef>
            </a:pPr>
            <a:r>
              <a:rPr lang="en-US" altLang="zh-TW" sz="2000" b="1" dirty="0">
                <a:solidFill>
                  <a:schemeClr val="bg1"/>
                </a:solidFill>
                <a:latin typeface="微軟正黑體" panose="020B0604030504040204" pitchFamily="34" charset="-120"/>
                <a:ea typeface="微軟正黑體" panose="020B0604030504040204" pitchFamily="34" charset="-120"/>
              </a:rPr>
              <a:t>	</a:t>
            </a:r>
            <a:r>
              <a:rPr lang="zh-TW" altLang="en-US" sz="2000" b="1" dirty="0">
                <a:solidFill>
                  <a:schemeClr val="bg1"/>
                </a:solidFill>
                <a:latin typeface="微軟正黑體" panose="020B0604030504040204" pitchFamily="34" charset="-120"/>
                <a:ea typeface="微軟正黑體" panose="020B0604030504040204" pitchFamily="34" charset="-120"/>
              </a:rPr>
              <a:t>針對</a:t>
            </a:r>
            <a:r>
              <a:rPr lang="en-US" altLang="zh-TW" sz="2000" b="1" dirty="0">
                <a:solidFill>
                  <a:schemeClr val="bg1"/>
                </a:solidFill>
                <a:latin typeface="微軟正黑體" panose="020B0604030504040204" pitchFamily="34" charset="-120"/>
                <a:ea typeface="微軟正黑體" panose="020B0604030504040204" pitchFamily="34" charset="-120"/>
              </a:rPr>
              <a:t>28~35</a:t>
            </a:r>
            <a:r>
              <a:rPr lang="zh-TW" altLang="en-US" sz="2000" b="1" dirty="0">
                <a:solidFill>
                  <a:schemeClr val="bg1"/>
                </a:solidFill>
                <a:latin typeface="微軟正黑體" panose="020B0604030504040204" pitchFamily="34" charset="-120"/>
                <a:ea typeface="微軟正黑體" panose="020B0604030504040204" pitchFamily="34" charset="-120"/>
              </a:rPr>
              <a:t>歲：重心在家庭，例如打造讓小朋友更安心遊玩的環境。</a:t>
            </a:r>
          </a:p>
          <a:p>
            <a:pPr marL="457200" indent="-457200">
              <a:buFont typeface="Arial" panose="020B0604020202020204" pitchFamily="34" charset="0"/>
              <a:buChar char="•"/>
            </a:pPr>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01702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4BBB80-FFDA-B9E0-1880-4DD0B2FEEBD7}"/>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45BFC2DB-1596-300F-006A-094393E8CABB}"/>
              </a:ext>
            </a:extLst>
          </p:cNvPr>
          <p:cNvGrpSpPr/>
          <p:nvPr/>
        </p:nvGrpSpPr>
        <p:grpSpPr>
          <a:xfrm>
            <a:off x="1138513" y="212569"/>
            <a:ext cx="10381132" cy="1654143"/>
            <a:chOff x="1138513" y="212569"/>
            <a:chExt cx="10381132" cy="1654143"/>
          </a:xfrm>
        </p:grpSpPr>
        <p:sp>
          <p:nvSpPr>
            <p:cNvPr id="10" name="矩形: 圓角 9">
              <a:extLst>
                <a:ext uri="{FF2B5EF4-FFF2-40B4-BE49-F238E27FC236}">
                  <a16:creationId xmlns:a16="http://schemas.microsoft.com/office/drawing/2014/main" id="{B91300FD-4652-F72B-F8C8-901ACC92DE2B}"/>
                </a:ext>
              </a:extLst>
            </p:cNvPr>
            <p:cNvSpPr/>
            <p:nvPr/>
          </p:nvSpPr>
          <p:spPr>
            <a:xfrm>
              <a:off x="1138513" y="212569"/>
              <a:ext cx="10381131" cy="1654143"/>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B70AECE2-334E-83E3-8F84-E2DB4B885ED9}"/>
                </a:ext>
              </a:extLst>
            </p:cNvPr>
            <p:cNvSpPr txBox="1"/>
            <p:nvPr/>
          </p:nvSpPr>
          <p:spPr>
            <a:xfrm>
              <a:off x="1246092" y="685698"/>
              <a:ext cx="10273553" cy="707886"/>
            </a:xfrm>
            <a:prstGeom prst="rect">
              <a:avLst/>
            </a:prstGeom>
            <a:noFill/>
          </p:spPr>
          <p:txBody>
            <a:bodyPr wrap="square" rtlCol="0">
              <a:spAutoFit/>
            </a:bodyPr>
            <a:lstStyle/>
            <a:p>
              <a:pPr marL="342900" indent="-342900">
                <a:spcBef>
                  <a:spcPts val="1800"/>
                </a:spcBef>
                <a:buFont typeface="Arial" panose="020B0604020202020204" pitchFamily="34" charset="0"/>
                <a:buChar char="•"/>
              </a:pPr>
              <a:r>
                <a:rPr lang="zh-TW" altLang="en-US" sz="2000" b="1" dirty="0">
                  <a:solidFill>
                    <a:schemeClr val="bg1"/>
                  </a:solidFill>
                  <a:latin typeface="微軟正黑體" panose="020B0604030504040204" pitchFamily="34" charset="-120"/>
                  <a:ea typeface="微軟正黑體" panose="020B0604030504040204" pitchFamily="34" charset="-120"/>
                </a:rPr>
                <a:t>依據問卷調查結果，</a:t>
              </a:r>
              <a:r>
                <a:rPr lang="zh-TW" altLang="en-US" sz="2000" b="1" dirty="0">
                  <a:solidFill>
                    <a:srgbClr val="FFC000"/>
                  </a:solidFill>
                  <a:latin typeface="微軟正黑體" panose="020B0604030504040204" pitchFamily="34" charset="-120"/>
                  <a:ea typeface="微軟正黑體" panose="020B0604030504040204" pitchFamily="34" charset="-120"/>
                </a:rPr>
                <a:t>參與者對於市集的參與意願高</a:t>
              </a:r>
              <a:r>
                <a:rPr lang="zh-TW" altLang="en-US" sz="2000" b="1" dirty="0">
                  <a:solidFill>
                    <a:schemeClr val="bg1"/>
                  </a:solidFill>
                  <a:latin typeface="微軟正黑體" panose="020B0604030504040204" pitchFamily="34" charset="-120"/>
                  <a:ea typeface="微軟正黑體" panose="020B0604030504040204" pitchFamily="34" charset="-120"/>
                </a:rPr>
                <a:t>，可以針對這三個族群的興趣面向來加強招商的面向，攤位消費集點可以到周遭商場兌換紀念品。</a:t>
              </a:r>
            </a:p>
          </p:txBody>
        </p:sp>
      </p:grpSp>
      <p:grpSp>
        <p:nvGrpSpPr>
          <p:cNvPr id="17" name="群組 16">
            <a:extLst>
              <a:ext uri="{FF2B5EF4-FFF2-40B4-BE49-F238E27FC236}">
                <a16:creationId xmlns:a16="http://schemas.microsoft.com/office/drawing/2014/main" id="{742473E4-9AD4-C96A-F034-225D6C28E570}"/>
              </a:ext>
            </a:extLst>
          </p:cNvPr>
          <p:cNvGrpSpPr/>
          <p:nvPr/>
        </p:nvGrpSpPr>
        <p:grpSpPr>
          <a:xfrm>
            <a:off x="1138510" y="2173536"/>
            <a:ext cx="10381132" cy="2655787"/>
            <a:chOff x="1138512" y="1929437"/>
            <a:chExt cx="10381132" cy="2655787"/>
          </a:xfrm>
        </p:grpSpPr>
        <p:sp>
          <p:nvSpPr>
            <p:cNvPr id="11" name="矩形: 圓角 10">
              <a:extLst>
                <a:ext uri="{FF2B5EF4-FFF2-40B4-BE49-F238E27FC236}">
                  <a16:creationId xmlns:a16="http://schemas.microsoft.com/office/drawing/2014/main" id="{69907281-3C1B-DDCA-69B0-778934A8F9E9}"/>
                </a:ext>
              </a:extLst>
            </p:cNvPr>
            <p:cNvSpPr/>
            <p:nvPr/>
          </p:nvSpPr>
          <p:spPr>
            <a:xfrm>
              <a:off x="1138512" y="1929437"/>
              <a:ext cx="10381131" cy="2337763"/>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843EC213-8096-B7A8-C804-AF4D63EC4B7F}"/>
                </a:ext>
              </a:extLst>
            </p:cNvPr>
            <p:cNvSpPr txBox="1"/>
            <p:nvPr/>
          </p:nvSpPr>
          <p:spPr>
            <a:xfrm>
              <a:off x="1246091" y="2030679"/>
              <a:ext cx="10273553" cy="2554545"/>
            </a:xfrm>
            <a:prstGeom prst="rect">
              <a:avLst/>
            </a:prstGeom>
            <a:noFill/>
          </p:spPr>
          <p:txBody>
            <a:bodyPr wrap="square" rtlCol="0">
              <a:spAutoFit/>
            </a:bodyPr>
            <a:lstStyle/>
            <a:p>
              <a:pPr marL="342900" indent="-342900">
                <a:spcBef>
                  <a:spcPts val="1800"/>
                </a:spcBef>
                <a:buFont typeface="Arial" panose="020B0604020202020204" pitchFamily="34" charset="0"/>
                <a:buChar char="•"/>
              </a:pPr>
              <a:r>
                <a:rPr lang="zh-TW" altLang="en-US" sz="2000" b="1" dirty="0">
                  <a:solidFill>
                    <a:schemeClr val="bg1"/>
                  </a:solidFill>
                  <a:latin typeface="微軟正黑體" panose="020B0604030504040204" pitchFamily="34" charset="-120"/>
                  <a:ea typeface="微軟正黑體" panose="020B0604030504040204" pitchFamily="34" charset="-120"/>
                </a:rPr>
                <a:t>依據問卷調查結果，三族群的參與者消費力度不同，可以量身打造適合的方案，例如：</a:t>
              </a:r>
            </a:p>
            <a:p>
              <a:pPr lvl="1">
                <a:spcBef>
                  <a:spcPts val="1800"/>
                </a:spcBef>
              </a:pPr>
              <a:r>
                <a:rPr lang="zh-TW" altLang="en-US" sz="2000" b="1" dirty="0">
                  <a:solidFill>
                    <a:schemeClr val="bg1"/>
                  </a:solidFill>
                  <a:latin typeface="微軟正黑體" panose="020B0604030504040204" pitchFamily="34" charset="-120"/>
                  <a:ea typeface="微軟正黑體" panose="020B0604030504040204" pitchFamily="34" charset="-120"/>
                </a:rPr>
                <a:t>針對</a:t>
              </a:r>
              <a:r>
                <a:rPr lang="en-US" altLang="zh-TW" sz="2000" b="1" dirty="0">
                  <a:solidFill>
                    <a:schemeClr val="bg1"/>
                  </a:solidFill>
                  <a:latin typeface="微軟正黑體" panose="020B0604030504040204" pitchFamily="34" charset="-120"/>
                  <a:ea typeface="微軟正黑體" panose="020B0604030504040204" pitchFamily="34" charset="-120"/>
                </a:rPr>
                <a:t>16~22</a:t>
              </a:r>
              <a:r>
                <a:rPr lang="zh-TW" altLang="en-US" sz="2000" b="1" dirty="0">
                  <a:solidFill>
                    <a:schemeClr val="bg1"/>
                  </a:solidFill>
                  <a:latin typeface="微軟正黑體" panose="020B0604030504040204" pitchFamily="34" charset="-120"/>
                  <a:ea typeface="微軟正黑體" panose="020B0604030504040204" pitchFamily="34" charset="-120"/>
                </a:rPr>
                <a:t>歲</a:t>
              </a:r>
              <a:r>
                <a:rPr lang="en-US" altLang="zh-TW" sz="2000" b="1" dirty="0">
                  <a:solidFill>
                    <a:schemeClr val="bg1"/>
                  </a:solidFill>
                  <a:latin typeface="微軟正黑體" panose="020B0604030504040204" pitchFamily="34" charset="-120"/>
                  <a:ea typeface="微軟正黑體" panose="020B0604030504040204" pitchFamily="34" charset="-120"/>
                </a:rPr>
                <a:t>(</a:t>
              </a:r>
              <a:r>
                <a:rPr lang="zh-TW" altLang="en-US" sz="2000" b="1" dirty="0">
                  <a:solidFill>
                    <a:schemeClr val="bg1"/>
                  </a:solidFill>
                  <a:latin typeface="微軟正黑體" panose="020B0604030504040204" pitchFamily="34" charset="-120"/>
                  <a:ea typeface="微軟正黑體" panose="020B0604030504040204" pitchFamily="34" charset="-120"/>
                </a:rPr>
                <a:t>多為</a:t>
              </a:r>
              <a:r>
                <a:rPr lang="en-US" altLang="zh-TW" sz="2000" b="1" dirty="0">
                  <a:solidFill>
                    <a:schemeClr val="bg1"/>
                  </a:solidFill>
                  <a:latin typeface="微軟正黑體" panose="020B0604030504040204" pitchFamily="34" charset="-120"/>
                  <a:ea typeface="微軟正黑體" panose="020B0604030504040204" pitchFamily="34" charset="-120"/>
                </a:rPr>
                <a:t>200</a:t>
              </a:r>
              <a:r>
                <a:rPr lang="zh-TW" altLang="en-US" sz="2000" b="1" dirty="0">
                  <a:solidFill>
                    <a:schemeClr val="bg1"/>
                  </a:solidFill>
                  <a:latin typeface="微軟正黑體" panose="020B0604030504040204" pitchFamily="34" charset="-120"/>
                  <a:ea typeface="微軟正黑體" panose="020B0604030504040204" pitchFamily="34" charset="-120"/>
                </a:rPr>
                <a:t>元</a:t>
              </a:r>
              <a:r>
                <a:rPr lang="en-US" altLang="zh-TW" sz="2000" b="1" dirty="0">
                  <a:solidFill>
                    <a:schemeClr val="bg1"/>
                  </a:solidFill>
                  <a:latin typeface="微軟正黑體" panose="020B0604030504040204" pitchFamily="34" charset="-120"/>
                  <a:ea typeface="微軟正黑體" panose="020B0604030504040204" pitchFamily="34" charset="-120"/>
                </a:rPr>
                <a:t>~500</a:t>
              </a:r>
              <a:r>
                <a:rPr lang="zh-TW" altLang="en-US" sz="2000" b="1" dirty="0">
                  <a:solidFill>
                    <a:schemeClr val="bg1"/>
                  </a:solidFill>
                  <a:latin typeface="微軟正黑體" panose="020B0604030504040204" pitchFamily="34" charset="-120"/>
                  <a:ea typeface="微軟正黑體" panose="020B0604030504040204" pitchFamily="34" charset="-120"/>
                </a:rPr>
                <a:t>元</a:t>
              </a:r>
              <a:r>
                <a:rPr lang="en-US" altLang="zh-TW" sz="2000" b="1" dirty="0">
                  <a:solidFill>
                    <a:schemeClr val="bg1"/>
                  </a:solidFill>
                  <a:latin typeface="微軟正黑體" panose="020B0604030504040204" pitchFamily="34" charset="-120"/>
                  <a:ea typeface="微軟正黑體" panose="020B0604030504040204" pitchFamily="34" charset="-120"/>
                </a:rPr>
                <a:t>):200</a:t>
              </a:r>
              <a:r>
                <a:rPr lang="zh-TW" altLang="en-US" sz="2000" b="1" dirty="0">
                  <a:solidFill>
                    <a:schemeClr val="bg1"/>
                  </a:solidFill>
                  <a:latin typeface="微軟正黑體" panose="020B0604030504040204" pitchFamily="34" charset="-120"/>
                  <a:ea typeface="微軟正黑體" panose="020B0604030504040204" pitchFamily="34" charset="-120"/>
                </a:rPr>
                <a:t>元的飲料小點心套餐學生證結伴優惠</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lvl="1">
                <a:spcBef>
                  <a:spcPts val="1800"/>
                </a:spcBef>
              </a:pPr>
              <a:r>
                <a:rPr lang="zh-TW" altLang="en-US" sz="2000" b="1" dirty="0">
                  <a:solidFill>
                    <a:schemeClr val="bg1"/>
                  </a:solidFill>
                  <a:latin typeface="微軟正黑體" panose="020B0604030504040204" pitchFamily="34" charset="-120"/>
                  <a:ea typeface="微軟正黑體" panose="020B0604030504040204" pitchFamily="34" charset="-120"/>
                </a:rPr>
                <a:t>針對</a:t>
              </a:r>
              <a:r>
                <a:rPr lang="en-US" altLang="zh-TW" sz="2000" b="1" dirty="0">
                  <a:solidFill>
                    <a:schemeClr val="bg1"/>
                  </a:solidFill>
                  <a:latin typeface="微軟正黑體" panose="020B0604030504040204" pitchFamily="34" charset="-120"/>
                  <a:ea typeface="微軟正黑體" panose="020B0604030504040204" pitchFamily="34" charset="-120"/>
                </a:rPr>
                <a:t>22~28</a:t>
              </a:r>
              <a:r>
                <a:rPr lang="zh-TW" altLang="en-US" sz="2000" b="1" dirty="0">
                  <a:solidFill>
                    <a:schemeClr val="bg1"/>
                  </a:solidFill>
                  <a:latin typeface="微軟正黑體" panose="020B0604030504040204" pitchFamily="34" charset="-120"/>
                  <a:ea typeface="微軟正黑體" panose="020B0604030504040204" pitchFamily="34" charset="-120"/>
                </a:rPr>
                <a:t>歲</a:t>
              </a:r>
              <a:r>
                <a:rPr lang="en-US" altLang="zh-TW" sz="2000" b="1" dirty="0">
                  <a:solidFill>
                    <a:schemeClr val="bg1"/>
                  </a:solidFill>
                  <a:latin typeface="微軟正黑體" panose="020B0604030504040204" pitchFamily="34" charset="-120"/>
                  <a:ea typeface="微軟正黑體" panose="020B0604030504040204" pitchFamily="34" charset="-120"/>
                </a:rPr>
                <a:t>(</a:t>
              </a:r>
              <a:r>
                <a:rPr lang="zh-TW" altLang="en-US" sz="2000" b="1" dirty="0">
                  <a:solidFill>
                    <a:schemeClr val="bg1"/>
                  </a:solidFill>
                  <a:latin typeface="微軟正黑體" panose="020B0604030504040204" pitchFamily="34" charset="-120"/>
                  <a:ea typeface="微軟正黑體" panose="020B0604030504040204" pitchFamily="34" charset="-120"/>
                </a:rPr>
                <a:t>多為</a:t>
              </a:r>
              <a:r>
                <a:rPr lang="en-US" altLang="zh-TW" sz="2000" b="1" dirty="0">
                  <a:solidFill>
                    <a:schemeClr val="bg1"/>
                  </a:solidFill>
                  <a:latin typeface="微軟正黑體" panose="020B0604030504040204" pitchFamily="34" charset="-120"/>
                  <a:ea typeface="微軟正黑體" panose="020B0604030504040204" pitchFamily="34" charset="-120"/>
                </a:rPr>
                <a:t>500~1000</a:t>
              </a:r>
              <a:r>
                <a:rPr lang="zh-TW" altLang="en-US" sz="2000" b="1" dirty="0">
                  <a:solidFill>
                    <a:schemeClr val="bg1"/>
                  </a:solidFill>
                  <a:latin typeface="微軟正黑體" panose="020B0604030504040204" pitchFamily="34" charset="-120"/>
                  <a:ea typeface="微軟正黑體" panose="020B0604030504040204" pitchFamily="34" charset="-120"/>
                </a:rPr>
                <a:t>元</a:t>
              </a:r>
              <a:r>
                <a:rPr lang="en-US" altLang="zh-TW" sz="2000" b="1" dirty="0">
                  <a:solidFill>
                    <a:schemeClr val="bg1"/>
                  </a:solidFill>
                  <a:latin typeface="微軟正黑體" panose="020B0604030504040204" pitchFamily="34" charset="-120"/>
                  <a:ea typeface="微軟正黑體" panose="020B0604030504040204" pitchFamily="34" charset="-120"/>
                </a:rPr>
                <a:t>):</a:t>
              </a:r>
              <a:r>
                <a:rPr lang="zh-TW" altLang="en-US" sz="2000" b="1" dirty="0">
                  <a:solidFill>
                    <a:schemeClr val="bg1"/>
                  </a:solidFill>
                  <a:latin typeface="微軟正黑體" panose="020B0604030504040204" pitchFamily="34" charset="-120"/>
                  <a:ea typeface="微軟正黑體" panose="020B0604030504040204" pitchFamily="34" charset="-120"/>
                </a:rPr>
                <a:t>此族群的</a:t>
              </a:r>
              <a:r>
                <a:rPr lang="en-US" altLang="zh-TW" sz="2000" b="1" dirty="0">
                  <a:solidFill>
                    <a:schemeClr val="bg1"/>
                  </a:solidFill>
                  <a:latin typeface="微軟正黑體" panose="020B0604030504040204" pitchFamily="34" charset="-120"/>
                  <a:ea typeface="微軟正黑體" panose="020B0604030504040204" pitchFamily="34" charset="-120"/>
                </a:rPr>
                <a:t>YT</a:t>
              </a:r>
              <a:r>
                <a:rPr lang="zh-TW" altLang="en-US" sz="2000" b="1" dirty="0">
                  <a:solidFill>
                    <a:schemeClr val="bg1"/>
                  </a:solidFill>
                  <a:latin typeface="微軟正黑體" panose="020B0604030504040204" pitchFamily="34" charset="-120"/>
                  <a:ea typeface="微軟正黑體" panose="020B0604030504040204" pitchFamily="34" charset="-120"/>
                </a:rPr>
                <a:t>網紅介紹影片，增加了解度</a:t>
              </a:r>
            </a:p>
            <a:p>
              <a:pPr lvl="1">
                <a:spcBef>
                  <a:spcPts val="1800"/>
                </a:spcBef>
              </a:pPr>
              <a:r>
                <a:rPr lang="zh-TW" altLang="en-US" sz="2000" b="1" dirty="0">
                  <a:solidFill>
                    <a:schemeClr val="bg1"/>
                  </a:solidFill>
                  <a:latin typeface="微軟正黑體" panose="020B0604030504040204" pitchFamily="34" charset="-120"/>
                  <a:ea typeface="微軟正黑體" panose="020B0604030504040204" pitchFamily="34" charset="-120"/>
                </a:rPr>
                <a:t>針對</a:t>
              </a:r>
              <a:r>
                <a:rPr lang="en-US" altLang="zh-TW" sz="2000" b="1" dirty="0">
                  <a:solidFill>
                    <a:schemeClr val="bg1"/>
                  </a:solidFill>
                  <a:latin typeface="微軟正黑體" panose="020B0604030504040204" pitchFamily="34" charset="-120"/>
                  <a:ea typeface="微軟正黑體" panose="020B0604030504040204" pitchFamily="34" charset="-120"/>
                </a:rPr>
                <a:t>28</a:t>
              </a:r>
              <a:r>
                <a:rPr lang="zh-TW" altLang="en-US" sz="2000" b="1" dirty="0">
                  <a:solidFill>
                    <a:schemeClr val="bg1"/>
                  </a:solidFill>
                  <a:latin typeface="微軟正黑體" panose="020B0604030504040204" pitchFamily="34" charset="-120"/>
                  <a:ea typeface="微軟正黑體" panose="020B0604030504040204" pitchFamily="34" charset="-120"/>
                </a:rPr>
                <a:t>歲以上</a:t>
              </a:r>
              <a:r>
                <a:rPr lang="en-US" altLang="zh-TW" sz="2000" b="1" dirty="0">
                  <a:solidFill>
                    <a:schemeClr val="bg1"/>
                  </a:solidFill>
                  <a:latin typeface="微軟正黑體" panose="020B0604030504040204" pitchFamily="34" charset="-120"/>
                  <a:ea typeface="微軟正黑體" panose="020B0604030504040204" pitchFamily="34" charset="-120"/>
                </a:rPr>
                <a:t>(</a:t>
              </a:r>
              <a:r>
                <a:rPr lang="zh-TW" altLang="en-US" sz="2000" b="1" dirty="0">
                  <a:solidFill>
                    <a:schemeClr val="bg1"/>
                  </a:solidFill>
                  <a:latin typeface="微軟正黑體" panose="020B0604030504040204" pitchFamily="34" charset="-120"/>
                  <a:ea typeface="微軟正黑體" panose="020B0604030504040204" pitchFamily="34" charset="-120"/>
                </a:rPr>
                <a:t>多為</a:t>
              </a:r>
              <a:r>
                <a:rPr lang="en-US" altLang="zh-TW" sz="2000" b="1" dirty="0">
                  <a:solidFill>
                    <a:schemeClr val="bg1"/>
                  </a:solidFill>
                  <a:latin typeface="微軟正黑體" panose="020B0604030504040204" pitchFamily="34" charset="-120"/>
                  <a:ea typeface="微軟正黑體" panose="020B0604030504040204" pitchFamily="34" charset="-120"/>
                </a:rPr>
                <a:t>1000</a:t>
              </a:r>
              <a:r>
                <a:rPr lang="zh-TW" altLang="en-US" sz="2000" b="1" dirty="0">
                  <a:solidFill>
                    <a:schemeClr val="bg1"/>
                  </a:solidFill>
                  <a:latin typeface="微軟正黑體" panose="020B0604030504040204" pitchFamily="34" charset="-120"/>
                  <a:ea typeface="微軟正黑體" panose="020B0604030504040204" pitchFamily="34" charset="-120"/>
                </a:rPr>
                <a:t>元</a:t>
              </a:r>
              <a:r>
                <a:rPr lang="en-US" altLang="zh-TW" sz="2000" b="1" dirty="0">
                  <a:solidFill>
                    <a:schemeClr val="bg1"/>
                  </a:solidFill>
                  <a:latin typeface="微軟正黑體" panose="020B0604030504040204" pitchFamily="34" charset="-120"/>
                  <a:ea typeface="微軟正黑體" panose="020B0604030504040204" pitchFamily="34" charset="-120"/>
                </a:rPr>
                <a:t>~1500</a:t>
              </a:r>
              <a:r>
                <a:rPr lang="zh-TW" altLang="en-US" sz="2000" b="1" dirty="0">
                  <a:solidFill>
                    <a:schemeClr val="bg1"/>
                  </a:solidFill>
                  <a:latin typeface="微軟正黑體" panose="020B0604030504040204" pitchFamily="34" charset="-120"/>
                  <a:ea typeface="微軟正黑體" panose="020B0604030504040204" pitchFamily="34" charset="-120"/>
                </a:rPr>
                <a:t>元</a:t>
              </a:r>
              <a:r>
                <a:rPr lang="en-US" altLang="zh-TW" sz="2000" b="1" dirty="0">
                  <a:solidFill>
                    <a:schemeClr val="bg1"/>
                  </a:solidFill>
                  <a:latin typeface="微軟正黑體" panose="020B0604030504040204" pitchFamily="34" charset="-120"/>
                  <a:ea typeface="微軟正黑體" panose="020B0604030504040204" pitchFamily="34" charset="-120"/>
                </a:rPr>
                <a:t>):</a:t>
              </a:r>
              <a:r>
                <a:rPr lang="zh-TW" altLang="en-US" sz="2000" b="1" dirty="0">
                  <a:solidFill>
                    <a:schemeClr val="bg1"/>
                  </a:solidFill>
                  <a:latin typeface="微軟正黑體" panose="020B0604030504040204" pitchFamily="34" charset="-120"/>
                  <a:ea typeface="微軟正黑體" panose="020B0604030504040204" pitchFamily="34" charset="-120"/>
                </a:rPr>
                <a:t>逛完耶誕城到周圍商場餐廳有優惠</a:t>
              </a:r>
            </a:p>
            <a:p>
              <a:pPr marL="342900" indent="-342900">
                <a:spcBef>
                  <a:spcPts val="1800"/>
                </a:spcBef>
                <a:buFont typeface="Arial" panose="020B0604020202020204" pitchFamily="34" charset="0"/>
                <a:buChar char="•"/>
              </a:pPr>
              <a:endParaRPr lang="zh-TW" altLang="en-US" sz="2000" b="1" dirty="0">
                <a:solidFill>
                  <a:schemeClr val="bg1"/>
                </a:solidFill>
                <a:latin typeface="微軟正黑體" panose="020B0604030504040204" pitchFamily="34" charset="-120"/>
                <a:ea typeface="微軟正黑體" panose="020B0604030504040204" pitchFamily="34" charset="-120"/>
              </a:endParaRPr>
            </a:p>
          </p:txBody>
        </p:sp>
      </p:grpSp>
      <p:grpSp>
        <p:nvGrpSpPr>
          <p:cNvPr id="16" name="群組 15">
            <a:extLst>
              <a:ext uri="{FF2B5EF4-FFF2-40B4-BE49-F238E27FC236}">
                <a16:creationId xmlns:a16="http://schemas.microsoft.com/office/drawing/2014/main" id="{D43C80BD-F32D-6D12-9FF2-F6F0D61E4D9D}"/>
              </a:ext>
            </a:extLst>
          </p:cNvPr>
          <p:cNvGrpSpPr/>
          <p:nvPr/>
        </p:nvGrpSpPr>
        <p:grpSpPr>
          <a:xfrm>
            <a:off x="1138510" y="4843573"/>
            <a:ext cx="10381133" cy="1602052"/>
            <a:chOff x="1138512" y="4368443"/>
            <a:chExt cx="10381133" cy="1602052"/>
          </a:xfrm>
        </p:grpSpPr>
        <p:sp>
          <p:nvSpPr>
            <p:cNvPr id="12" name="矩形: 圓角 11">
              <a:extLst>
                <a:ext uri="{FF2B5EF4-FFF2-40B4-BE49-F238E27FC236}">
                  <a16:creationId xmlns:a16="http://schemas.microsoft.com/office/drawing/2014/main" id="{427BE6BB-1F92-1CEE-1868-7C9663355073}"/>
                </a:ext>
              </a:extLst>
            </p:cNvPr>
            <p:cNvSpPr/>
            <p:nvPr/>
          </p:nvSpPr>
          <p:spPr>
            <a:xfrm>
              <a:off x="1138512" y="4368443"/>
              <a:ext cx="10381131" cy="1602052"/>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32B42593-B00F-DE38-76CE-62AB8DE50E88}"/>
                </a:ext>
              </a:extLst>
            </p:cNvPr>
            <p:cNvSpPr txBox="1"/>
            <p:nvPr/>
          </p:nvSpPr>
          <p:spPr>
            <a:xfrm>
              <a:off x="1246092" y="4827321"/>
              <a:ext cx="10273553" cy="707886"/>
            </a:xfrm>
            <a:prstGeom prst="rect">
              <a:avLst/>
            </a:prstGeom>
            <a:noFill/>
          </p:spPr>
          <p:txBody>
            <a:bodyPr wrap="square" rtlCol="0">
              <a:spAutoFit/>
            </a:bodyPr>
            <a:lstStyle/>
            <a:p>
              <a:pPr marL="342900" indent="-342900">
                <a:spcBef>
                  <a:spcPts val="1800"/>
                </a:spcBef>
                <a:buFont typeface="Arial" panose="020B0604020202020204" pitchFamily="34" charset="0"/>
                <a:buChar char="•"/>
              </a:pPr>
              <a:r>
                <a:rPr lang="zh-TW" altLang="en-US" sz="2000" b="1" dirty="0">
                  <a:solidFill>
                    <a:schemeClr val="bg1"/>
                  </a:solidFill>
                  <a:latin typeface="微軟正黑體" panose="020B0604030504040204" pitchFamily="34" charset="-120"/>
                  <a:ea typeface="微軟正黑體" panose="020B0604030504040204" pitchFamily="34" charset="-120"/>
                </a:rPr>
                <a:t>而針對</a:t>
              </a:r>
              <a:r>
                <a:rPr lang="en-US" altLang="zh-TW" sz="2000" b="1" dirty="0">
                  <a:solidFill>
                    <a:srgbClr val="FFC000"/>
                  </a:solidFill>
                  <a:latin typeface="微軟正黑體" panose="020B0604030504040204" pitchFamily="34" charset="-120"/>
                  <a:ea typeface="微軟正黑體" panose="020B0604030504040204" pitchFamily="34" charset="-120"/>
                </a:rPr>
                <a:t>35~40</a:t>
              </a:r>
              <a:r>
                <a:rPr lang="zh-TW" altLang="en-US" sz="2000" b="1" dirty="0">
                  <a:solidFill>
                    <a:srgbClr val="FFC000"/>
                  </a:solidFill>
                  <a:latin typeface="微軟正黑體" panose="020B0604030504040204" pitchFamily="34" charset="-120"/>
                  <a:ea typeface="微軟正黑體" panose="020B0604030504040204" pitchFamily="34" charset="-120"/>
                </a:rPr>
                <a:t>歲、</a:t>
              </a:r>
              <a:r>
                <a:rPr lang="en-US" altLang="zh-TW" sz="2000" b="1" dirty="0">
                  <a:solidFill>
                    <a:srgbClr val="FFC000"/>
                  </a:solidFill>
                  <a:latin typeface="微軟正黑體" panose="020B0604030504040204" pitchFamily="34" charset="-120"/>
                  <a:ea typeface="微軟正黑體" panose="020B0604030504040204" pitchFamily="34" charset="-120"/>
                </a:rPr>
                <a:t>40~50</a:t>
              </a:r>
              <a:r>
                <a:rPr lang="zh-TW" altLang="en-US" sz="2000" b="1" dirty="0">
                  <a:solidFill>
                    <a:srgbClr val="FFC000"/>
                  </a:solidFill>
                  <a:latin typeface="微軟正黑體" panose="020B0604030504040204" pitchFamily="34" charset="-120"/>
                  <a:ea typeface="微軟正黑體" panose="020B0604030504040204" pitchFamily="34" charset="-120"/>
                </a:rPr>
                <a:t>歲及</a:t>
              </a:r>
              <a:r>
                <a:rPr lang="en-US" altLang="zh-TW" sz="2000" b="1" dirty="0">
                  <a:solidFill>
                    <a:srgbClr val="FFC000"/>
                  </a:solidFill>
                  <a:latin typeface="微軟正黑體" panose="020B0604030504040204" pitchFamily="34" charset="-120"/>
                  <a:ea typeface="微軟正黑體" panose="020B0604030504040204" pitchFamily="34" charset="-120"/>
                </a:rPr>
                <a:t>50</a:t>
              </a:r>
              <a:r>
                <a:rPr lang="zh-TW" altLang="en-US" sz="2000" b="1" dirty="0">
                  <a:solidFill>
                    <a:srgbClr val="FFC000"/>
                  </a:solidFill>
                  <a:latin typeface="微軟正黑體" panose="020B0604030504040204" pitchFamily="34" charset="-120"/>
                  <a:ea typeface="微軟正黑體" panose="020B0604030504040204" pitchFamily="34" charset="-120"/>
                </a:rPr>
                <a:t>歲以上民眾</a:t>
              </a:r>
              <a:r>
                <a:rPr lang="zh-TW" altLang="en-US" sz="2000" b="1" dirty="0">
                  <a:solidFill>
                    <a:schemeClr val="bg1"/>
                  </a:solidFill>
                  <a:latin typeface="微軟正黑體" panose="020B0604030504040204" pitchFamily="34" charset="-120"/>
                  <a:ea typeface="微軟正黑體" panose="020B0604030504040204" pitchFamily="34" charset="-120"/>
                </a:rPr>
                <a:t>，需要考量活動時長、交通安排與活動內容，讓這三個族群可以增加好感度，才有意願前來參加</a:t>
              </a:r>
            </a:p>
          </p:txBody>
        </p:sp>
      </p:grpSp>
    </p:spTree>
    <p:extLst>
      <p:ext uri="{BB962C8B-B14F-4D97-AF65-F5344CB8AC3E}">
        <p14:creationId xmlns:p14="http://schemas.microsoft.com/office/powerpoint/2010/main" val="2726754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5BAD9C-4CD6-6E8A-6333-E5BB001EBD4F}"/>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內容版面配置區 2">
            <a:extLst>
              <a:ext uri="{FF2B5EF4-FFF2-40B4-BE49-F238E27FC236}">
                <a16:creationId xmlns:a16="http://schemas.microsoft.com/office/drawing/2014/main" id="{481E2097-811A-948D-8AA6-4B659921F41C}"/>
              </a:ext>
            </a:extLst>
          </p:cNvPr>
          <p:cNvSpPr>
            <a:spLocks noGrp="1"/>
          </p:cNvSpPr>
          <p:nvPr>
            <p:ph idx="1"/>
          </p:nvPr>
        </p:nvSpPr>
        <p:spPr>
          <a:xfrm>
            <a:off x="563880" y="474345"/>
            <a:ext cx="10515600" cy="673736"/>
          </a:xfrm>
        </p:spPr>
        <p:txBody>
          <a:bodyPr>
            <a:normAutofit/>
          </a:bodyPr>
          <a:lstStyle/>
          <a:p>
            <a:pPr marL="0" indent="0">
              <a:buNone/>
            </a:pPr>
            <a:r>
              <a:rPr lang="zh-TW" altLang="en-US" sz="3600" b="1" dirty="0">
                <a:solidFill>
                  <a:schemeClr val="bg1"/>
                </a:solidFill>
                <a:latin typeface="微軟正黑體" panose="020B0604030504040204" pitchFamily="34" charset="-120"/>
                <a:ea typeface="微軟正黑體" panose="020B0604030504040204" pitchFamily="34" charset="-120"/>
              </a:rPr>
              <a:t>研究背景及動機</a:t>
            </a:r>
          </a:p>
        </p:txBody>
      </p:sp>
      <p:sp>
        <p:nvSpPr>
          <p:cNvPr id="4" name="內容版面配置區 2">
            <a:extLst>
              <a:ext uri="{FF2B5EF4-FFF2-40B4-BE49-F238E27FC236}">
                <a16:creationId xmlns:a16="http://schemas.microsoft.com/office/drawing/2014/main" id="{D341BE56-C393-052B-FDF4-5C5D3AB490D1}"/>
              </a:ext>
            </a:extLst>
          </p:cNvPr>
          <p:cNvSpPr txBox="1">
            <a:spLocks/>
          </p:cNvSpPr>
          <p:nvPr/>
        </p:nvSpPr>
        <p:spPr>
          <a:xfrm>
            <a:off x="990600" y="1361439"/>
            <a:ext cx="10515600" cy="3769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TW" altLang="en-US" sz="2400" b="1" i="0" dirty="0">
                <a:solidFill>
                  <a:schemeClr val="bg1"/>
                </a:solidFill>
                <a:effectLst/>
                <a:latin typeface="微軟正黑體" panose="020B0604030504040204" pitchFamily="34" charset="-120"/>
                <a:ea typeface="微軟正黑體" panose="020B0604030504040204" pitchFamily="34" charset="-120"/>
              </a:rPr>
              <a:t>新北市歡樂耶誕城是台灣新北市新板特區商圈一系列耶誕節活動的總稱，首次舉辦於</a:t>
            </a:r>
            <a:r>
              <a:rPr lang="en-US" altLang="zh-TW" sz="2400" b="1" i="0" dirty="0">
                <a:solidFill>
                  <a:schemeClr val="bg1"/>
                </a:solidFill>
                <a:effectLst/>
                <a:latin typeface="微軟正黑體" panose="020B0604030504040204" pitchFamily="34" charset="-120"/>
                <a:ea typeface="微軟正黑體" panose="020B0604030504040204" pitchFamily="34" charset="-120"/>
              </a:rPr>
              <a:t>2011</a:t>
            </a:r>
            <a:r>
              <a:rPr lang="zh-TW" altLang="en-US" sz="2400" b="1" i="0" dirty="0">
                <a:solidFill>
                  <a:schemeClr val="bg1"/>
                </a:solidFill>
                <a:effectLst/>
                <a:latin typeface="微軟正黑體" panose="020B0604030504040204" pitchFamily="34" charset="-120"/>
                <a:ea typeface="微軟正黑體" panose="020B0604030504040204" pitchFamily="34" charset="-120"/>
              </a:rPr>
              <a:t>年，新北市耶誕城位於新板特區，四鐵共構交通極為便利，擁有大型廣場及周邊商圈和公園，變成每年熱門標誌活動。</a:t>
            </a:r>
            <a:endParaRPr lang="en-US" altLang="zh-TW" sz="2400" b="1" i="0" dirty="0">
              <a:solidFill>
                <a:schemeClr val="bg1"/>
              </a:solidFill>
              <a:effectLst/>
              <a:latin typeface="微軟正黑體" panose="020B0604030504040204" pitchFamily="34" charset="-120"/>
              <a:ea typeface="微軟正黑體" panose="020B0604030504040204" pitchFamily="34" charset="-120"/>
            </a:endParaRPr>
          </a:p>
          <a:p>
            <a:pPr marL="0" indent="0">
              <a:lnSpc>
                <a:spcPct val="150000"/>
              </a:lnSpc>
              <a:buFont typeface="Arial" panose="020B0604020202020204" pitchFamily="34" charset="0"/>
              <a:buNone/>
            </a:pPr>
            <a:r>
              <a:rPr lang="zh-TW" altLang="en-US" sz="2400" b="1" dirty="0">
                <a:solidFill>
                  <a:schemeClr val="bg1"/>
                </a:solidFill>
                <a:latin typeface="微軟正黑體" panose="020B0604030504040204" pitchFamily="34" charset="-120"/>
                <a:ea typeface="微軟正黑體" panose="020B0604030504040204" pitchFamily="34" charset="-120"/>
              </a:rPr>
              <a:t>十年下來，耶誕城已成為板橋區最有標誌性的活動之一，每逢「開城」，各種正面或負面的聲浪便充斥著社群版面，本團隊實地發放問卷，結合輿情分析方式探討耶誕城節慶行銷對板橋城市意象及顧客滿意度的研究。</a:t>
            </a:r>
            <a:endParaRPr lang="en-US" altLang="zh-TW" sz="24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64681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2989411-01D3-5449-F68F-9A349752163D}"/>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738D6318-6905-DAB5-FD44-EDFA2016639F}"/>
              </a:ext>
            </a:extLst>
          </p:cNvPr>
          <p:cNvSpPr/>
          <p:nvPr/>
        </p:nvSpPr>
        <p:spPr>
          <a:xfrm>
            <a:off x="1084721" y="577818"/>
            <a:ext cx="10542503" cy="2337763"/>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65ACE13B-92B4-1B0A-8056-2463C8AEB9CD}"/>
              </a:ext>
            </a:extLst>
          </p:cNvPr>
          <p:cNvSpPr txBox="1"/>
          <p:nvPr/>
        </p:nvSpPr>
        <p:spPr>
          <a:xfrm>
            <a:off x="1264020" y="811133"/>
            <a:ext cx="10273553" cy="1882438"/>
          </a:xfrm>
          <a:prstGeom prst="rect">
            <a:avLst/>
          </a:prstGeom>
          <a:noFill/>
        </p:spPr>
        <p:txBody>
          <a:bodyPr wrap="square" rtlCol="0">
            <a:spAutoFit/>
          </a:bodyPr>
          <a:lstStyle/>
          <a:p>
            <a:pPr marL="342900" indent="-342900">
              <a:lnSpc>
                <a:spcPct val="150000"/>
              </a:lnSpc>
              <a:spcBef>
                <a:spcPts val="1800"/>
              </a:spcBef>
              <a:buFont typeface="Arial" panose="020B0604020202020204" pitchFamily="34" charset="0"/>
              <a:buChar char="•"/>
            </a:pPr>
            <a:r>
              <a:rPr lang="zh-TW" altLang="en-US" sz="2000" b="1" dirty="0">
                <a:solidFill>
                  <a:schemeClr val="bg1"/>
                </a:solidFill>
                <a:latin typeface="微軟正黑體" panose="020B0604030504040204" pitchFamily="34" charset="-120"/>
                <a:ea typeface="微軟正黑體" panose="020B0604030504040204" pitchFamily="34" charset="-120"/>
              </a:rPr>
              <a:t>根據李克特尺度調查以及迴歸分析的結果，耶誕城規劃</a:t>
            </a:r>
            <a:r>
              <a:rPr lang="zh-TW" altLang="en-US" sz="2000" b="1" dirty="0">
                <a:solidFill>
                  <a:srgbClr val="FFC000"/>
                </a:solidFill>
                <a:latin typeface="微軟正黑體" panose="020B0604030504040204" pitchFamily="34" charset="-120"/>
                <a:ea typeface="微軟正黑體" panose="020B0604030504040204" pitchFamily="34" charset="-120"/>
              </a:rPr>
              <a:t>活動的時間及活動的選擇</a:t>
            </a:r>
            <a:r>
              <a:rPr lang="zh-TW" altLang="en-US" sz="2000" b="1" dirty="0">
                <a:solidFill>
                  <a:schemeClr val="bg1"/>
                </a:solidFill>
                <a:latin typeface="微軟正黑體" panose="020B0604030504040204" pitchFamily="34" charset="-120"/>
                <a:ea typeface="微軟正黑體" panose="020B0604030504040204" pitchFamily="34" charset="-120"/>
              </a:rPr>
              <a:t>會極大的影響都市意象構面的分數，可多蒐集大眾意見；綜合輿情分析來說，上下班尖峰時段可能會是需要特別注意的時間點──錯開通勤時間或是將大型活動辦理在非上班日可能更有效的提升都市意象；而在活動選擇層面，和有名氣</a:t>
            </a:r>
            <a:r>
              <a:rPr lang="en-US" altLang="zh-TW" sz="2000" b="1" dirty="0" err="1">
                <a:solidFill>
                  <a:schemeClr val="bg1"/>
                </a:solidFill>
                <a:latin typeface="微軟正黑體" panose="020B0604030504040204" pitchFamily="34" charset="-120"/>
                <a:ea typeface="微軟正黑體" panose="020B0604030504040204" pitchFamily="34" charset="-120"/>
              </a:rPr>
              <a:t>ip</a:t>
            </a:r>
            <a:r>
              <a:rPr lang="zh-TW" altLang="en-US" sz="2000" b="1" dirty="0">
                <a:solidFill>
                  <a:schemeClr val="bg1"/>
                </a:solidFill>
                <a:latin typeface="微軟正黑體" panose="020B0604030504040204" pitchFamily="34" charset="-120"/>
                <a:ea typeface="微軟正黑體" panose="020B0604030504040204" pitchFamily="34" charset="-120"/>
              </a:rPr>
              <a:t>聯名更可以刺激網路聲量。</a:t>
            </a:r>
          </a:p>
        </p:txBody>
      </p:sp>
      <p:sp>
        <p:nvSpPr>
          <p:cNvPr id="8" name="矩形: 圓角 7">
            <a:extLst>
              <a:ext uri="{FF2B5EF4-FFF2-40B4-BE49-F238E27FC236}">
                <a16:creationId xmlns:a16="http://schemas.microsoft.com/office/drawing/2014/main" id="{E930302E-4941-1F7F-6862-E3712150A343}"/>
              </a:ext>
            </a:extLst>
          </p:cNvPr>
          <p:cNvSpPr/>
          <p:nvPr/>
        </p:nvSpPr>
        <p:spPr>
          <a:xfrm>
            <a:off x="1084721" y="3347912"/>
            <a:ext cx="10542503" cy="2337763"/>
          </a:xfrm>
          <a:prstGeom prst="roundRect">
            <a:avLst/>
          </a:prstGeom>
          <a:solidFill>
            <a:srgbClr val="29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3CB1E98-14FC-8B89-F127-9C85AFF8DBD1}"/>
              </a:ext>
            </a:extLst>
          </p:cNvPr>
          <p:cNvSpPr txBox="1"/>
          <p:nvPr/>
        </p:nvSpPr>
        <p:spPr>
          <a:xfrm>
            <a:off x="1264020" y="3581227"/>
            <a:ext cx="10273553" cy="1882438"/>
          </a:xfrm>
          <a:prstGeom prst="rect">
            <a:avLst/>
          </a:prstGeom>
          <a:noFill/>
        </p:spPr>
        <p:txBody>
          <a:bodyPr wrap="square" rtlCol="0">
            <a:spAutoFit/>
          </a:bodyPr>
          <a:lstStyle/>
          <a:p>
            <a:pPr marL="342900" indent="-342900">
              <a:lnSpc>
                <a:spcPct val="150000"/>
              </a:lnSpc>
              <a:spcBef>
                <a:spcPts val="1800"/>
              </a:spcBef>
              <a:buFont typeface="Arial" panose="020B0604020202020204" pitchFamily="34" charset="0"/>
              <a:buChar char="•"/>
            </a:pPr>
            <a:r>
              <a:rPr lang="zh-TW" altLang="en-US" sz="2000" b="1" dirty="0">
                <a:solidFill>
                  <a:schemeClr val="bg1"/>
                </a:solidFill>
                <a:latin typeface="微軟正黑體" panose="020B0604030504040204" pitchFamily="34" charset="-120"/>
                <a:ea typeface="微軟正黑體" panose="020B0604030504040204" pitchFamily="34" charset="-120"/>
              </a:rPr>
              <a:t>另外，耶誕城規劃</a:t>
            </a:r>
            <a:r>
              <a:rPr lang="zh-TW" altLang="en-US" sz="2000" b="1" dirty="0">
                <a:solidFill>
                  <a:srgbClr val="FFC000"/>
                </a:solidFill>
                <a:latin typeface="微軟正黑體" panose="020B0604030504040204" pitchFamily="34" charset="-120"/>
                <a:ea typeface="微軟正黑體" panose="020B0604030504040204" pitchFamily="34" charset="-120"/>
              </a:rPr>
              <a:t>活動的時間、場地安排、以及文教意義的有無</a:t>
            </a:r>
            <a:r>
              <a:rPr lang="zh-TW" altLang="en-US" sz="2000" b="1" dirty="0">
                <a:solidFill>
                  <a:schemeClr val="bg1"/>
                </a:solidFill>
                <a:latin typeface="微軟正黑體" panose="020B0604030504040204" pitchFamily="34" charset="-120"/>
                <a:ea typeface="微軟正黑體" panose="020B0604030504040204" pitchFamily="34" charset="-120"/>
              </a:rPr>
              <a:t>會極大的影響顧客滿意度的分數，場地安排可和時間綜合做考量，主要應該還是和人流的疏通相關；而文教意義將會直接影響親子參與的滿意度，而跟據次數分配表圖表可看出親子以及夫妻族群消費能力最高，可列為重點對象。</a:t>
            </a:r>
          </a:p>
        </p:txBody>
      </p:sp>
    </p:spTree>
    <p:extLst>
      <p:ext uri="{BB962C8B-B14F-4D97-AF65-F5344CB8AC3E}">
        <p14:creationId xmlns:p14="http://schemas.microsoft.com/office/powerpoint/2010/main" val="2966845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CBB7CB29-D077-4D70-6267-1706CE8DEF65}"/>
              </a:ext>
            </a:extLst>
          </p:cNvPr>
          <p:cNvPicPr>
            <a:picLocks noChangeAspect="1"/>
          </p:cNvPicPr>
          <p:nvPr/>
        </p:nvPicPr>
        <p:blipFill>
          <a:blip r:embed="rId2"/>
          <a:stretch>
            <a:fillRect/>
          </a:stretch>
        </p:blipFill>
        <p:spPr>
          <a:xfrm>
            <a:off x="2005568" y="0"/>
            <a:ext cx="8180863" cy="6858000"/>
          </a:xfrm>
          <a:prstGeom prst="rect">
            <a:avLst/>
          </a:prstGeom>
        </p:spPr>
      </p:pic>
      <p:sp>
        <p:nvSpPr>
          <p:cNvPr id="24" name="矩形 23">
            <a:extLst>
              <a:ext uri="{FF2B5EF4-FFF2-40B4-BE49-F238E27FC236}">
                <a16:creationId xmlns:a16="http://schemas.microsoft.com/office/drawing/2014/main" id="{B01A856E-8378-4321-8F63-46652EF91BB0}"/>
              </a:ext>
            </a:extLst>
          </p:cNvPr>
          <p:cNvSpPr/>
          <p:nvPr/>
        </p:nvSpPr>
        <p:spPr>
          <a:xfrm>
            <a:off x="1966452" y="-16476"/>
            <a:ext cx="8219767" cy="6874476"/>
          </a:xfrm>
          <a:prstGeom prst="rect">
            <a:avLst/>
          </a:prstGeom>
          <a:gradFill>
            <a:gsLst>
              <a:gs pos="0">
                <a:schemeClr val="tx1">
                  <a:alpha val="20000"/>
                </a:schemeClr>
              </a:gs>
              <a:gs pos="100000">
                <a:schemeClr val="bg1"/>
              </a:gs>
            </a:gsLst>
            <a:path path="rect">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16CC0A41-E573-2055-11DA-4D2CC2FC5DA4}"/>
              </a:ext>
            </a:extLst>
          </p:cNvPr>
          <p:cNvSpPr/>
          <p:nvPr/>
        </p:nvSpPr>
        <p:spPr>
          <a:xfrm>
            <a:off x="0" y="-8238"/>
            <a:ext cx="12192000" cy="6858000"/>
          </a:xfrm>
          <a:prstGeom prst="rect">
            <a:avLst/>
          </a:prstGeom>
          <a:solidFill>
            <a:srgbClr val="02172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lumMod val="20000"/>
                  <a:lumOff val="80000"/>
                </a:schemeClr>
              </a:solidFill>
            </a:endParaRPr>
          </a:p>
        </p:txBody>
      </p:sp>
      <p:sp>
        <p:nvSpPr>
          <p:cNvPr id="14" name="矩形 13">
            <a:extLst>
              <a:ext uri="{FF2B5EF4-FFF2-40B4-BE49-F238E27FC236}">
                <a16:creationId xmlns:a16="http://schemas.microsoft.com/office/drawing/2014/main" id="{76280249-D10E-4E26-8899-22341CFB1730}"/>
              </a:ext>
            </a:extLst>
          </p:cNvPr>
          <p:cNvSpPr/>
          <p:nvPr/>
        </p:nvSpPr>
        <p:spPr>
          <a:xfrm>
            <a:off x="5643366" y="-8238"/>
            <a:ext cx="905267" cy="1431838"/>
          </a:xfrm>
          <a:prstGeom prst="rect">
            <a:avLst/>
          </a:prstGeom>
          <a:solidFill>
            <a:srgbClr val="FAACA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solidFill>
                <a:srgbClr val="420404"/>
              </a:solidFill>
            </a:endParaRPr>
          </a:p>
        </p:txBody>
      </p:sp>
      <p:sp>
        <p:nvSpPr>
          <p:cNvPr id="15" name="矩形 14">
            <a:extLst>
              <a:ext uri="{FF2B5EF4-FFF2-40B4-BE49-F238E27FC236}">
                <a16:creationId xmlns:a16="http://schemas.microsoft.com/office/drawing/2014/main" id="{4162AE75-6615-9052-F744-1D4FF097B4BC}"/>
              </a:ext>
            </a:extLst>
          </p:cNvPr>
          <p:cNvSpPr/>
          <p:nvPr/>
        </p:nvSpPr>
        <p:spPr>
          <a:xfrm>
            <a:off x="5928360" y="3001493"/>
            <a:ext cx="335280" cy="712669"/>
          </a:xfrm>
          <a:prstGeom prst="rect">
            <a:avLst/>
          </a:prstGeom>
          <a:solidFill>
            <a:srgbClr val="FAACA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420404"/>
              </a:solidFill>
            </a:endParaRPr>
          </a:p>
        </p:txBody>
      </p:sp>
      <p:sp>
        <p:nvSpPr>
          <p:cNvPr id="16" name="矩形 15">
            <a:extLst>
              <a:ext uri="{FF2B5EF4-FFF2-40B4-BE49-F238E27FC236}">
                <a16:creationId xmlns:a16="http://schemas.microsoft.com/office/drawing/2014/main" id="{B0DDBDB3-EE39-9586-C007-F53625D1F2B9}"/>
              </a:ext>
            </a:extLst>
          </p:cNvPr>
          <p:cNvSpPr/>
          <p:nvPr/>
        </p:nvSpPr>
        <p:spPr>
          <a:xfrm flipV="1">
            <a:off x="4234179" y="5880262"/>
            <a:ext cx="3723640" cy="977738"/>
          </a:xfrm>
          <a:prstGeom prst="rect">
            <a:avLst/>
          </a:prstGeom>
          <a:solidFill>
            <a:srgbClr val="FAACA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420404"/>
              </a:solidFill>
            </a:endParaRPr>
          </a:p>
        </p:txBody>
      </p:sp>
      <p:sp>
        <p:nvSpPr>
          <p:cNvPr id="17" name="文字方塊 16">
            <a:extLst>
              <a:ext uri="{FF2B5EF4-FFF2-40B4-BE49-F238E27FC236}">
                <a16:creationId xmlns:a16="http://schemas.microsoft.com/office/drawing/2014/main" id="{EB333384-02B6-4E11-60BA-4FCFBE8C69FA}"/>
              </a:ext>
            </a:extLst>
          </p:cNvPr>
          <p:cNvSpPr txBox="1"/>
          <p:nvPr/>
        </p:nvSpPr>
        <p:spPr>
          <a:xfrm>
            <a:off x="4555075" y="4204398"/>
            <a:ext cx="3326956" cy="1508105"/>
          </a:xfrm>
          <a:prstGeom prst="rect">
            <a:avLst/>
          </a:prstGeom>
          <a:noFill/>
        </p:spPr>
        <p:txBody>
          <a:bodyPr wrap="square" rtlCol="0">
            <a:spAutoFit/>
          </a:bodyPr>
          <a:lstStyle/>
          <a:p>
            <a:pPr>
              <a:lnSpc>
                <a:spcPct val="80000"/>
              </a:lnSpc>
            </a:pPr>
            <a:r>
              <a:rPr lang="zh-TW" altLang="en-US" sz="11500" b="1" dirty="0">
                <a:solidFill>
                  <a:schemeClr val="bg1"/>
                </a:solidFill>
                <a:latin typeface="微軟正黑體" panose="020B0604030504040204" pitchFamily="34" charset="-120"/>
                <a:ea typeface="微軟正黑體" panose="020B0604030504040204" pitchFamily="34" charset="-120"/>
              </a:rPr>
              <a:t>心得</a:t>
            </a:r>
            <a:endParaRPr lang="zh-TW" altLang="en-US" sz="5400" b="1" dirty="0">
              <a:solidFill>
                <a:schemeClr val="bg1"/>
              </a:solidFill>
              <a:latin typeface="微軟正黑體" panose="020B0604030504040204" pitchFamily="34" charset="-120"/>
              <a:ea typeface="微軟正黑體" panose="020B0604030504040204" pitchFamily="34" charset="-120"/>
            </a:endParaRPr>
          </a:p>
        </p:txBody>
      </p:sp>
      <p:grpSp>
        <p:nvGrpSpPr>
          <p:cNvPr id="18" name="群組 17">
            <a:extLst>
              <a:ext uri="{FF2B5EF4-FFF2-40B4-BE49-F238E27FC236}">
                <a16:creationId xmlns:a16="http://schemas.microsoft.com/office/drawing/2014/main" id="{0B912418-B200-E11B-6603-07FB76A71644}"/>
              </a:ext>
            </a:extLst>
          </p:cNvPr>
          <p:cNvGrpSpPr/>
          <p:nvPr/>
        </p:nvGrpSpPr>
        <p:grpSpPr>
          <a:xfrm>
            <a:off x="5404487" y="1316230"/>
            <a:ext cx="1718306" cy="1569660"/>
            <a:chOff x="5707389" y="1507612"/>
            <a:chExt cx="1718306" cy="1569660"/>
          </a:xfrm>
        </p:grpSpPr>
        <p:sp>
          <p:nvSpPr>
            <p:cNvPr id="19" name="文字方塊 18">
              <a:extLst>
                <a:ext uri="{FF2B5EF4-FFF2-40B4-BE49-F238E27FC236}">
                  <a16:creationId xmlns:a16="http://schemas.microsoft.com/office/drawing/2014/main" id="{75EC48F4-3047-611F-5783-35E38BA27D9E}"/>
                </a:ext>
              </a:extLst>
            </p:cNvPr>
            <p:cNvSpPr txBox="1"/>
            <p:nvPr/>
          </p:nvSpPr>
          <p:spPr>
            <a:xfrm>
              <a:off x="5707389" y="1507612"/>
              <a:ext cx="337819" cy="1569660"/>
            </a:xfrm>
            <a:prstGeom prst="rect">
              <a:avLst/>
            </a:prstGeom>
            <a:noFill/>
          </p:spPr>
          <p:txBody>
            <a:bodyPr wrap="square" rtlCol="0">
              <a:spAutoFit/>
            </a:bodyPr>
            <a:lstStyle/>
            <a:p>
              <a:r>
                <a:rPr lang="en-US" altLang="zh-TW" sz="9600" b="1" dirty="0">
                  <a:solidFill>
                    <a:srgbClr val="FAACAC"/>
                  </a:solidFill>
                </a:rPr>
                <a:t>C</a:t>
              </a:r>
              <a:endParaRPr lang="zh-TW" altLang="en-US" sz="9600" b="1" dirty="0">
                <a:solidFill>
                  <a:srgbClr val="FAACAC"/>
                </a:solidFill>
              </a:endParaRPr>
            </a:p>
          </p:txBody>
        </p:sp>
        <p:sp>
          <p:nvSpPr>
            <p:cNvPr id="20" name="文字方塊 19">
              <a:extLst>
                <a:ext uri="{FF2B5EF4-FFF2-40B4-BE49-F238E27FC236}">
                  <a16:creationId xmlns:a16="http://schemas.microsoft.com/office/drawing/2014/main" id="{49568F27-75F5-5F61-2E2A-0047A8250E8B}"/>
                </a:ext>
              </a:extLst>
            </p:cNvPr>
            <p:cNvSpPr txBox="1"/>
            <p:nvPr/>
          </p:nvSpPr>
          <p:spPr>
            <a:xfrm>
              <a:off x="6210304" y="2078516"/>
              <a:ext cx="904240" cy="830997"/>
            </a:xfrm>
            <a:prstGeom prst="rect">
              <a:avLst/>
            </a:prstGeom>
            <a:noFill/>
          </p:spPr>
          <p:txBody>
            <a:bodyPr wrap="square">
              <a:spAutoFit/>
            </a:bodyPr>
            <a:lstStyle/>
            <a:p>
              <a:r>
                <a:rPr lang="en-US" altLang="zh-TW" sz="4800" b="1" dirty="0">
                  <a:solidFill>
                    <a:srgbClr val="FAACAC"/>
                  </a:solidFill>
                </a:rPr>
                <a:t>H</a:t>
              </a:r>
              <a:endParaRPr lang="zh-TW" altLang="en-US" sz="4800" b="1" dirty="0">
                <a:solidFill>
                  <a:srgbClr val="FAACAC"/>
                </a:solidFill>
              </a:endParaRPr>
            </a:p>
          </p:txBody>
        </p:sp>
        <p:sp>
          <p:nvSpPr>
            <p:cNvPr id="21" name="文字方塊 20">
              <a:extLst>
                <a:ext uri="{FF2B5EF4-FFF2-40B4-BE49-F238E27FC236}">
                  <a16:creationId xmlns:a16="http://schemas.microsoft.com/office/drawing/2014/main" id="{2C312477-CDF4-1154-B283-525ADE7E6865}"/>
                </a:ext>
              </a:extLst>
            </p:cNvPr>
            <p:cNvSpPr txBox="1"/>
            <p:nvPr/>
          </p:nvSpPr>
          <p:spPr>
            <a:xfrm>
              <a:off x="6521455" y="1890959"/>
              <a:ext cx="904240" cy="830997"/>
            </a:xfrm>
            <a:prstGeom prst="rect">
              <a:avLst/>
            </a:prstGeom>
            <a:noFill/>
          </p:spPr>
          <p:txBody>
            <a:bodyPr wrap="square">
              <a:spAutoFit/>
            </a:bodyPr>
            <a:lstStyle>
              <a:defPPr>
                <a:defRPr lang="zh-TW"/>
              </a:defPPr>
              <a:lvl1pPr>
                <a:defRPr sz="4800" b="1">
                  <a:solidFill>
                    <a:schemeClr val="tx1">
                      <a:lumMod val="50000"/>
                      <a:lumOff val="50000"/>
                    </a:schemeClr>
                  </a:solidFill>
                </a:defRPr>
              </a:lvl1pPr>
            </a:lstStyle>
            <a:p>
              <a:r>
                <a:rPr lang="en-US" altLang="zh-TW" dirty="0">
                  <a:solidFill>
                    <a:srgbClr val="FAACAC"/>
                  </a:solidFill>
                  <a:latin typeface="+mj-lt"/>
                </a:rPr>
                <a:t>5</a:t>
              </a:r>
              <a:endParaRPr lang="zh-TW" altLang="en-US" dirty="0">
                <a:solidFill>
                  <a:srgbClr val="FAACAC"/>
                </a:solidFill>
                <a:latin typeface="+mj-lt"/>
              </a:endParaRPr>
            </a:p>
          </p:txBody>
        </p:sp>
      </p:grpSp>
    </p:spTree>
    <p:extLst>
      <p:ext uri="{BB962C8B-B14F-4D97-AF65-F5344CB8AC3E}">
        <p14:creationId xmlns:p14="http://schemas.microsoft.com/office/powerpoint/2010/main" val="503440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BE130E1-C3A1-E1DF-3E2A-AC9508DC5B2E}"/>
              </a:ext>
            </a:extLst>
          </p:cNvPr>
          <p:cNvSpPr/>
          <p:nvPr/>
        </p:nvSpPr>
        <p:spPr>
          <a:xfrm>
            <a:off x="0" y="0"/>
            <a:ext cx="12192000"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12F7C129-D875-0A0F-BDA3-3E78756987DB}"/>
              </a:ext>
            </a:extLst>
          </p:cNvPr>
          <p:cNvSpPr/>
          <p:nvPr/>
        </p:nvSpPr>
        <p:spPr>
          <a:xfrm>
            <a:off x="645459" y="3021106"/>
            <a:ext cx="2761129" cy="3137647"/>
          </a:xfrm>
          <a:prstGeom prst="rect">
            <a:avLst/>
          </a:prstGeom>
          <a:solidFill>
            <a:srgbClr val="827F58"/>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1086F65C-98D5-33FF-D239-0B00F1F0980F}"/>
              </a:ext>
            </a:extLst>
          </p:cNvPr>
          <p:cNvSpPr/>
          <p:nvPr/>
        </p:nvSpPr>
        <p:spPr>
          <a:xfrm>
            <a:off x="493059" y="2868706"/>
            <a:ext cx="2761129" cy="3137647"/>
          </a:xfrm>
          <a:prstGeom prst="rect">
            <a:avLst/>
          </a:prstGeom>
          <a:solidFill>
            <a:srgbClr val="56453A"/>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6" name="Picture 4" descr="可能是 1 人和站立的圖像">
            <a:extLst>
              <a:ext uri="{FF2B5EF4-FFF2-40B4-BE49-F238E27FC236}">
                <a16:creationId xmlns:a16="http://schemas.microsoft.com/office/drawing/2014/main" id="{34688A4B-C9C4-18DC-5B17-43E63A6E34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815" r="1342" b="51744"/>
          <a:stretch/>
        </p:blipFill>
        <p:spPr bwMode="auto">
          <a:xfrm>
            <a:off x="405622" y="307046"/>
            <a:ext cx="2129794" cy="2129794"/>
          </a:xfrm>
          <a:prstGeom prst="ellipse">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12204AF0-C0CC-5DD8-FE51-300C5B6ABC98}"/>
              </a:ext>
            </a:extLst>
          </p:cNvPr>
          <p:cNvGrpSpPr/>
          <p:nvPr/>
        </p:nvGrpSpPr>
        <p:grpSpPr>
          <a:xfrm>
            <a:off x="854101" y="1911512"/>
            <a:ext cx="1835310" cy="728517"/>
            <a:chOff x="4342051" y="5532009"/>
            <a:chExt cx="1228263" cy="487553"/>
          </a:xfrm>
        </p:grpSpPr>
        <p:sp>
          <p:nvSpPr>
            <p:cNvPr id="8" name="矩形: 剪去並圓角化單一角落 7">
              <a:extLst>
                <a:ext uri="{FF2B5EF4-FFF2-40B4-BE49-F238E27FC236}">
                  <a16:creationId xmlns:a16="http://schemas.microsoft.com/office/drawing/2014/main" id="{1EC6B6EC-1A42-474C-EE34-A05B3B78FCFB}"/>
                </a:ext>
              </a:extLst>
            </p:cNvPr>
            <p:cNvSpPr/>
            <p:nvPr/>
          </p:nvSpPr>
          <p:spPr>
            <a:xfrm>
              <a:off x="4453811" y="5622959"/>
              <a:ext cx="1116503" cy="396603"/>
            </a:xfrm>
            <a:prstGeom prst="snipRoundRect">
              <a:avLst>
                <a:gd name="adj1" fmla="val 42867"/>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9" name="矩形: 剪去並圓角化單一角落 8">
              <a:extLst>
                <a:ext uri="{FF2B5EF4-FFF2-40B4-BE49-F238E27FC236}">
                  <a16:creationId xmlns:a16="http://schemas.microsoft.com/office/drawing/2014/main" id="{3500297C-24F8-A5E0-0A14-A915771EC062}"/>
                </a:ext>
              </a:extLst>
            </p:cNvPr>
            <p:cNvSpPr/>
            <p:nvPr/>
          </p:nvSpPr>
          <p:spPr>
            <a:xfrm>
              <a:off x="4342051" y="5532009"/>
              <a:ext cx="1116503" cy="436263"/>
            </a:xfrm>
            <a:prstGeom prst="snipRoundRect">
              <a:avLst>
                <a:gd name="adj1" fmla="val 42867"/>
                <a:gd name="adj2" fmla="val 0"/>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r>
                <a:rPr lang="zh-TW" altLang="en-US" sz="1600" b="1" dirty="0">
                  <a:latin typeface="微軟正黑體" panose="020B0604030504040204" pitchFamily="34" charset="-120"/>
                  <a:ea typeface="微軟正黑體" panose="020B0604030504040204" pitchFamily="34" charset="-120"/>
                </a:rPr>
                <a:t>張育誠</a:t>
              </a:r>
            </a:p>
          </p:txBody>
        </p:sp>
      </p:grpSp>
      <p:sp>
        <p:nvSpPr>
          <p:cNvPr id="10" name="文字方塊 9">
            <a:extLst>
              <a:ext uri="{FF2B5EF4-FFF2-40B4-BE49-F238E27FC236}">
                <a16:creationId xmlns:a16="http://schemas.microsoft.com/office/drawing/2014/main" id="{35EABF41-FC6D-595A-E619-6B019AC303B7}"/>
              </a:ext>
            </a:extLst>
          </p:cNvPr>
          <p:cNvSpPr txBox="1"/>
          <p:nvPr/>
        </p:nvSpPr>
        <p:spPr>
          <a:xfrm>
            <a:off x="591670" y="2964928"/>
            <a:ext cx="2976283" cy="2677656"/>
          </a:xfrm>
          <a:prstGeom prst="rect">
            <a:avLst/>
          </a:prstGeom>
          <a:noFill/>
        </p:spPr>
        <p:txBody>
          <a:bodyPr wrap="square" rtlCol="0">
            <a:spAutoFit/>
          </a:bodyPr>
          <a:lstStyle/>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負責分工：</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en-US" altLang="zh-TW" sz="2000" b="1" dirty="0">
                <a:solidFill>
                  <a:schemeClr val="bg1"/>
                </a:solidFill>
                <a:latin typeface="微軟正黑體" panose="020B0604030504040204" pitchFamily="34" charset="-120"/>
                <a:ea typeface="微軟正黑體" panose="020B0604030504040204" pitchFamily="34" charset="-120"/>
              </a:rPr>
              <a:t>K-means</a:t>
            </a:r>
            <a:r>
              <a:rPr lang="zh-TW" altLang="en-US" sz="2000" b="1" dirty="0">
                <a:solidFill>
                  <a:schemeClr val="bg1"/>
                </a:solidFill>
                <a:latin typeface="微軟正黑體" panose="020B0604030504040204" pitchFamily="34" charset="-120"/>
                <a:ea typeface="微軟正黑體" panose="020B0604030504040204" pitchFamily="34" charset="-120"/>
              </a:rPr>
              <a:t>集群分析</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決策樹分析</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蛛網圖分析</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次數分配表圖表製作</a:t>
            </a:r>
            <a:endParaRPr lang="en-US" altLang="zh-TW" sz="2000" b="1" dirty="0">
              <a:solidFill>
                <a:schemeClr val="bg1"/>
              </a:solidFill>
              <a:latin typeface="微軟正黑體" panose="020B0604030504040204" pitchFamily="34" charset="-120"/>
              <a:ea typeface="微軟正黑體" panose="020B0604030504040204" pitchFamily="34" charset="-120"/>
            </a:endParaRPr>
          </a:p>
          <a:p>
            <a:endParaRPr lang="zh-TW" altLang="en-US" dirty="0"/>
          </a:p>
        </p:txBody>
      </p:sp>
      <p:sp>
        <p:nvSpPr>
          <p:cNvPr id="13" name="文字方塊 12">
            <a:extLst>
              <a:ext uri="{FF2B5EF4-FFF2-40B4-BE49-F238E27FC236}">
                <a16:creationId xmlns:a16="http://schemas.microsoft.com/office/drawing/2014/main" id="{06149634-76F3-93EE-579C-0FC315E4186F}"/>
              </a:ext>
            </a:extLst>
          </p:cNvPr>
          <p:cNvSpPr txBox="1"/>
          <p:nvPr/>
        </p:nvSpPr>
        <p:spPr>
          <a:xfrm>
            <a:off x="3814929" y="507734"/>
            <a:ext cx="8032377" cy="5828390"/>
          </a:xfrm>
          <a:prstGeom prst="rect">
            <a:avLst/>
          </a:prstGeom>
          <a:noFill/>
        </p:spPr>
        <p:txBody>
          <a:bodyPr wrap="square" rtlCol="0">
            <a:spAutoFit/>
          </a:bodyPr>
          <a:lstStyle/>
          <a:p>
            <a:pPr>
              <a:lnSpc>
                <a:spcPct val="120000"/>
              </a:lnSpc>
              <a:spcBef>
                <a:spcPts val="300"/>
              </a:spcBef>
            </a:pPr>
            <a:r>
              <a:rPr lang="zh-TW" altLang="en-US" b="1" spc="30" dirty="0">
                <a:solidFill>
                  <a:schemeClr val="bg1"/>
                </a:solidFill>
                <a:latin typeface="微軟正黑體" panose="020B0604030504040204" pitchFamily="34" charset="-120"/>
                <a:ea typeface="微軟正黑體" panose="020B0604030504040204" pitchFamily="34" charset="-120"/>
              </a:rPr>
              <a:t>首先要先謝謝蕭老師一路來超過</a:t>
            </a:r>
            <a:r>
              <a:rPr lang="en-US" altLang="zh-TW" b="1" spc="30" dirty="0">
                <a:solidFill>
                  <a:schemeClr val="bg1"/>
                </a:solidFill>
                <a:latin typeface="微軟正黑體" panose="020B0604030504040204" pitchFamily="34" charset="-120"/>
                <a:ea typeface="微軟正黑體" panose="020B0604030504040204" pitchFamily="34" charset="-120"/>
              </a:rPr>
              <a:t>100</a:t>
            </a:r>
            <a:r>
              <a:rPr lang="zh-TW" altLang="en-US" b="1" spc="30" dirty="0">
                <a:solidFill>
                  <a:schemeClr val="bg1"/>
                </a:solidFill>
                <a:latin typeface="微軟正黑體" panose="020B0604030504040204" pitchFamily="34" charset="-120"/>
                <a:ea typeface="微軟正黑體" panose="020B0604030504040204" pitchFamily="34" charset="-120"/>
              </a:rPr>
              <a:t>小時的用心指導。</a:t>
            </a:r>
          </a:p>
          <a:p>
            <a:pPr>
              <a:lnSpc>
                <a:spcPct val="120000"/>
              </a:lnSpc>
              <a:spcBef>
                <a:spcPts val="300"/>
              </a:spcBef>
            </a:pPr>
            <a:r>
              <a:rPr lang="zh-TW" altLang="en-US" b="1" spc="30" dirty="0">
                <a:solidFill>
                  <a:schemeClr val="bg1"/>
                </a:solidFill>
                <a:latin typeface="微軟正黑體" panose="020B0604030504040204" pitchFamily="34" charset="-120"/>
                <a:ea typeface="微軟正黑體" panose="020B0604030504040204" pitchFamily="34" charset="-120"/>
              </a:rPr>
              <a:t>我是育誠，因為對數據分析有強烈的興趣而辭去補教英文老師的位子來這邊上課學習。起初， 因課程的設計的關係，課程針對</a:t>
            </a:r>
            <a:r>
              <a:rPr lang="en-US" altLang="zh-TW" b="1" spc="30" dirty="0">
                <a:solidFill>
                  <a:schemeClr val="bg1"/>
                </a:solidFill>
                <a:latin typeface="微軟正黑體" panose="020B0604030504040204" pitchFamily="34" charset="-120"/>
                <a:ea typeface="微軟正黑體" panose="020B0604030504040204" pitchFamily="34" charset="-120"/>
              </a:rPr>
              <a:t>Python</a:t>
            </a:r>
            <a:r>
              <a:rPr lang="zh-TW" altLang="en-US" b="1" spc="30" dirty="0">
                <a:solidFill>
                  <a:schemeClr val="bg1"/>
                </a:solidFill>
                <a:latin typeface="微軟正黑體" panose="020B0604030504040204" pitchFamily="34" charset="-120"/>
                <a:ea typeface="微軟正黑體" panose="020B0604030504040204" pitchFamily="34" charset="-120"/>
              </a:rPr>
              <a:t>有大量的實作和練習，過程中雖然有感受到自我的程式能力有明顯的進步，卻對於基本的分析邏輯和過程都充滿了疑惑和不解，不知道如何把一切所學應用在真實的工作環境。</a:t>
            </a:r>
          </a:p>
          <a:p>
            <a:pPr>
              <a:lnSpc>
                <a:spcPct val="120000"/>
              </a:lnSpc>
              <a:spcBef>
                <a:spcPts val="300"/>
              </a:spcBef>
            </a:pPr>
            <a:r>
              <a:rPr lang="zh-TW" altLang="en-US" b="1" spc="30" dirty="0">
                <a:solidFill>
                  <a:schemeClr val="bg1"/>
                </a:solidFill>
                <a:latin typeface="微軟正黑體" panose="020B0604030504040204" pitchFamily="34" charset="-120"/>
                <a:ea typeface="微軟正黑體" panose="020B0604030504040204" pitchFamily="34" charset="-120"/>
              </a:rPr>
              <a:t>直到蕭老師的出現，一步一步的帶領我們從基礎的分析步驟和邏輯到使用工具進行輿情分析，最後利用團隊合作共同打造出一個完整的</a:t>
            </a:r>
            <a:r>
              <a:rPr lang="en-US" altLang="zh-TW" b="1" spc="30" dirty="0">
                <a:solidFill>
                  <a:schemeClr val="bg1"/>
                </a:solidFill>
                <a:latin typeface="微軟正黑體" panose="020B0604030504040204" pitchFamily="34" charset="-120"/>
                <a:ea typeface="微軟正黑體" panose="020B0604030504040204" pitchFamily="34" charset="-120"/>
              </a:rPr>
              <a:t>Project</a:t>
            </a:r>
            <a:r>
              <a:rPr lang="zh-TW" altLang="en-US" b="1" spc="30" dirty="0">
                <a:solidFill>
                  <a:schemeClr val="bg1"/>
                </a:solidFill>
                <a:latin typeface="微軟正黑體" panose="020B0604030504040204" pitchFamily="34" charset="-120"/>
                <a:ea typeface="微軟正黑體" panose="020B0604030504040204" pitchFamily="34" charset="-120"/>
              </a:rPr>
              <a:t>，看到自己在遇見蕭老師之後的改變，我不只替自己感到開心也真心謝謝老師的用心指導。還記得，老師上課總是和我們分享許多職場上的應對和分析的真實情況，就是希望我們再出了這間教室後，是可以帶走真正公司認為有價值的技能。 課堂中，老師也會無私分享許多的商業「秘密」，不只讓整個課程充滿互動性，也證實了老師是位經驗豐富並能和學生相處愉快的老師。每次上課除了最期待的分析實作內容外，就是中午或休息時間和老師討論的各種問題。老師會和我們分享各種分析面向，給予我們豐富的職場建議會回饋。</a:t>
            </a:r>
          </a:p>
          <a:p>
            <a:pPr>
              <a:lnSpc>
                <a:spcPct val="120000"/>
              </a:lnSpc>
              <a:spcBef>
                <a:spcPts val="300"/>
              </a:spcBef>
            </a:pPr>
            <a:r>
              <a:rPr lang="zh-TW" altLang="en-US" b="1" spc="30" dirty="0">
                <a:solidFill>
                  <a:schemeClr val="bg1"/>
                </a:solidFill>
                <a:latin typeface="微軟正黑體" panose="020B0604030504040204" pitchFamily="34" charset="-120"/>
                <a:ea typeface="微軟正黑體" panose="020B0604030504040204" pitchFamily="34" charset="-120"/>
              </a:rPr>
              <a:t>未來有機會希望可以繼續和老師學習指教，所謂「師父引進門，修行在個人」，我會帶著老師的所教勇敢的往此方向邁進的。</a:t>
            </a:r>
          </a:p>
        </p:txBody>
      </p:sp>
    </p:spTree>
    <p:extLst>
      <p:ext uri="{BB962C8B-B14F-4D97-AF65-F5344CB8AC3E}">
        <p14:creationId xmlns:p14="http://schemas.microsoft.com/office/powerpoint/2010/main" val="3495916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E73E49-6D6C-9B4F-E369-0E5CDEBE3E0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3ECEC98-AF12-DB51-4831-26484E7BC448}"/>
              </a:ext>
            </a:extLst>
          </p:cNvPr>
          <p:cNvSpPr>
            <a:spLocks noGrp="1"/>
          </p:cNvSpPr>
          <p:nvPr>
            <p:ph idx="1"/>
          </p:nvPr>
        </p:nvSpPr>
        <p:spPr/>
        <p:txBody>
          <a:bodyPr/>
          <a:lstStyle/>
          <a:p>
            <a:endParaRPr lang="zh-TW" altLang="en-US"/>
          </a:p>
        </p:txBody>
      </p:sp>
      <p:sp>
        <p:nvSpPr>
          <p:cNvPr id="4" name="矩形 3">
            <a:extLst>
              <a:ext uri="{FF2B5EF4-FFF2-40B4-BE49-F238E27FC236}">
                <a16:creationId xmlns:a16="http://schemas.microsoft.com/office/drawing/2014/main" id="{54F226B5-73ED-7751-0D30-FA771CB714EF}"/>
              </a:ext>
            </a:extLst>
          </p:cNvPr>
          <p:cNvSpPr/>
          <p:nvPr/>
        </p:nvSpPr>
        <p:spPr>
          <a:xfrm>
            <a:off x="0" y="0"/>
            <a:ext cx="12192000"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58469371-41F5-4717-1589-00B74F935ED6}"/>
              </a:ext>
            </a:extLst>
          </p:cNvPr>
          <p:cNvSpPr/>
          <p:nvPr/>
        </p:nvSpPr>
        <p:spPr>
          <a:xfrm>
            <a:off x="645459" y="3021106"/>
            <a:ext cx="2761129" cy="3137647"/>
          </a:xfrm>
          <a:prstGeom prst="rect">
            <a:avLst/>
          </a:prstGeom>
          <a:solidFill>
            <a:srgbClr val="827F58"/>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B4AEAB4E-5023-EAC3-41FE-3129431C8674}"/>
              </a:ext>
            </a:extLst>
          </p:cNvPr>
          <p:cNvSpPr/>
          <p:nvPr/>
        </p:nvSpPr>
        <p:spPr>
          <a:xfrm>
            <a:off x="493059" y="2868706"/>
            <a:ext cx="2761129" cy="3137647"/>
          </a:xfrm>
          <a:prstGeom prst="rect">
            <a:avLst/>
          </a:prstGeom>
          <a:solidFill>
            <a:srgbClr val="56453A"/>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90FEF8BE-5AFA-A9F7-E0F5-9E14A6620804}"/>
              </a:ext>
            </a:extLst>
          </p:cNvPr>
          <p:cNvSpPr txBox="1"/>
          <p:nvPr/>
        </p:nvSpPr>
        <p:spPr>
          <a:xfrm>
            <a:off x="591670" y="2964928"/>
            <a:ext cx="2976283" cy="3600986"/>
          </a:xfrm>
          <a:prstGeom prst="rect">
            <a:avLst/>
          </a:prstGeom>
          <a:noFill/>
        </p:spPr>
        <p:txBody>
          <a:bodyPr wrap="square" rtlCol="0">
            <a:spAutoFit/>
          </a:bodyPr>
          <a:lstStyle/>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負責分工：</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輿情分析</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聲量報表製作</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結論統整</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背景情報彙整</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endParaRPr lang="en-US" altLang="zh-TW" sz="2000" b="1" dirty="0">
              <a:solidFill>
                <a:schemeClr val="bg1"/>
              </a:solidFill>
              <a:latin typeface="微軟正黑體" panose="020B0604030504040204" pitchFamily="34" charset="-120"/>
              <a:ea typeface="微軟正黑體" panose="020B0604030504040204" pitchFamily="34" charset="-120"/>
            </a:endParaRPr>
          </a:p>
          <a:p>
            <a:endParaRPr lang="zh-TW" altLang="en-US" dirty="0"/>
          </a:p>
        </p:txBody>
      </p:sp>
      <p:sp>
        <p:nvSpPr>
          <p:cNvPr id="12" name="文字方塊 11">
            <a:extLst>
              <a:ext uri="{FF2B5EF4-FFF2-40B4-BE49-F238E27FC236}">
                <a16:creationId xmlns:a16="http://schemas.microsoft.com/office/drawing/2014/main" id="{F524CE00-034A-30C9-1F1A-E43408908BEA}"/>
              </a:ext>
            </a:extLst>
          </p:cNvPr>
          <p:cNvSpPr txBox="1"/>
          <p:nvPr/>
        </p:nvSpPr>
        <p:spPr>
          <a:xfrm>
            <a:off x="3814929" y="507734"/>
            <a:ext cx="8032377" cy="5976123"/>
          </a:xfrm>
          <a:prstGeom prst="rect">
            <a:avLst/>
          </a:prstGeom>
          <a:noFill/>
        </p:spPr>
        <p:txBody>
          <a:bodyPr wrap="square" rtlCol="0">
            <a:spAutoFit/>
          </a:bodyPr>
          <a:lstStyle/>
          <a:p>
            <a:pPr>
              <a:lnSpc>
                <a:spcPct val="120000"/>
              </a:lnSpc>
              <a:spcBef>
                <a:spcPts val="300"/>
              </a:spcBef>
            </a:pPr>
            <a:r>
              <a:rPr lang="zh-TW" altLang="en-US" sz="1600" b="1" spc="30" dirty="0">
                <a:solidFill>
                  <a:schemeClr val="bg1"/>
                </a:solidFill>
                <a:latin typeface="微軟正黑體" panose="020B0604030504040204" pitchFamily="34" charset="-120"/>
                <a:ea typeface="微軟正黑體" panose="020B0604030504040204" pitchFamily="34" charset="-120"/>
              </a:rPr>
              <a:t>代數家雅各比：「反過來想，總是反過來想！」數據是一個結果，數據分析是要反過來想，數據的成因與意義，需要靈活的思考與多元的思維。在老師的帶領下，沒有相關經驗的我打開了新的宇宙，學習到研究數據的方法與應用，例如顧客旅程地圖的設身處地、輿情分析的聲量觀察與嘗試提供建議、商業數據的顧客經營、工業數據的實際案例等等，老師提供的實務建議非常精準，數據分 析需要很細緻的觀察力，努力找到數據間有趣的地方。</a:t>
            </a:r>
          </a:p>
          <a:p>
            <a:pPr>
              <a:lnSpc>
                <a:spcPct val="120000"/>
              </a:lnSpc>
              <a:spcBef>
                <a:spcPts val="300"/>
              </a:spcBef>
            </a:pPr>
            <a:r>
              <a:rPr lang="zh-TW" altLang="en-US" sz="1600" b="1" spc="30" dirty="0">
                <a:solidFill>
                  <a:schemeClr val="bg1"/>
                </a:solidFill>
                <a:latin typeface="微軟正黑體" panose="020B0604030504040204" pitchFamily="34" charset="-120"/>
                <a:ea typeface="微軟正黑體" panose="020B0604030504040204" pitchFamily="34" charset="-120"/>
              </a:rPr>
              <a:t>在做報告的時候，非常訓練到邏輯與條理性。在課堂上的個人報告做了環保杯聲量分析與信用卡詐欺，前者的報告是久違的嘔心瀝血，覺得老師那麼認真我也要很認真去做，好像以前做報告都沒有這麼，做的過程也很開心，真的有深入的了解一個議題，而後者是實際操作開放資料的處理，找到合適的圖表來介紹看到的東西。小組報告也很有趣，組員們認真的討論，分工合作把報告一點一滴地做好，過程中會遇到很多問題，邊做邊修正，謝謝很棒的組員！</a:t>
            </a:r>
          </a:p>
          <a:p>
            <a:pPr>
              <a:lnSpc>
                <a:spcPct val="120000"/>
              </a:lnSpc>
              <a:spcBef>
                <a:spcPts val="300"/>
              </a:spcBef>
            </a:pPr>
            <a:r>
              <a:rPr lang="zh-TW" altLang="en-US" sz="1600" b="1" spc="30" dirty="0">
                <a:solidFill>
                  <a:schemeClr val="bg1"/>
                </a:solidFill>
                <a:latin typeface="微軟正黑體" panose="020B0604030504040204" pitchFamily="34" charset="-120"/>
                <a:ea typeface="微軟正黑體" panose="020B0604030504040204" pitchFamily="34" charset="-120"/>
              </a:rPr>
              <a:t>每個人每組的報告都可以看到不同風格，內容多元，增加很多不同面向的知識，老師的內容補充也非常非常厲害，什麼議題都可以延伸，學到了更多新奇有趣的東西！</a:t>
            </a:r>
          </a:p>
          <a:p>
            <a:pPr>
              <a:lnSpc>
                <a:spcPct val="120000"/>
              </a:lnSpc>
              <a:spcBef>
                <a:spcPts val="300"/>
              </a:spcBef>
            </a:pPr>
            <a:r>
              <a:rPr lang="zh-TW" altLang="en-US" sz="1600" b="1" spc="30" dirty="0">
                <a:solidFill>
                  <a:schemeClr val="bg1"/>
                </a:solidFill>
                <a:latin typeface="微軟正黑體" panose="020B0604030504040204" pitchFamily="34" charset="-120"/>
                <a:ea typeface="微軟正黑體" panose="020B0604030504040204" pitchFamily="34" charset="-120"/>
              </a:rPr>
              <a:t>最後的專題報告，要感謝老師一步一步的帶領，感謝組員們的努力，問卷要感謝願意幫忙填寫的網友們，感謝我的朋友們幫我分享到不同群組，做完報告真的很感動，這堂課超級無敵充實，但是我知道可以學到的東西還有很多，師父領進門修行在個人，謝謝老師這位非常厲害的強者師父，希望自己以後也能更增進自己的能力達到更高的高度。</a:t>
            </a:r>
          </a:p>
        </p:txBody>
      </p:sp>
      <p:pic>
        <p:nvPicPr>
          <p:cNvPr id="17" name="Picture 2" descr="可能是 1 人和戶外的圖像">
            <a:extLst>
              <a:ext uri="{FF2B5EF4-FFF2-40B4-BE49-F238E27FC236}">
                <a16:creationId xmlns:a16="http://schemas.microsoft.com/office/drawing/2014/main" id="{14BDAB31-B6EA-28FC-317F-C5D9A7E99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19" y="315369"/>
            <a:ext cx="2102012" cy="2102012"/>
          </a:xfrm>
          <a:prstGeom prst="ellipse">
            <a:avLst/>
          </a:prstGeom>
          <a:noFill/>
          <a:extLst>
            <a:ext uri="{909E8E84-426E-40DD-AFC4-6F175D3DCCD1}">
              <a14:hiddenFill xmlns:a14="http://schemas.microsoft.com/office/drawing/2010/main">
                <a:solidFill>
                  <a:srgbClr val="FFFFFF"/>
                </a:solidFill>
              </a14:hiddenFill>
            </a:ext>
          </a:extLst>
        </p:spPr>
      </p:pic>
      <p:grpSp>
        <p:nvGrpSpPr>
          <p:cNvPr id="18" name="群組 17">
            <a:extLst>
              <a:ext uri="{FF2B5EF4-FFF2-40B4-BE49-F238E27FC236}">
                <a16:creationId xmlns:a16="http://schemas.microsoft.com/office/drawing/2014/main" id="{171F26F0-699B-4A67-5B94-884E6F739B87}"/>
              </a:ext>
            </a:extLst>
          </p:cNvPr>
          <p:cNvGrpSpPr/>
          <p:nvPr/>
        </p:nvGrpSpPr>
        <p:grpSpPr>
          <a:xfrm>
            <a:off x="933308" y="1867370"/>
            <a:ext cx="1806034" cy="716896"/>
            <a:chOff x="4342051" y="5532009"/>
            <a:chExt cx="1228263" cy="487553"/>
          </a:xfrm>
        </p:grpSpPr>
        <p:sp>
          <p:nvSpPr>
            <p:cNvPr id="19" name="矩形: 剪去並圓角化單一角落 18">
              <a:extLst>
                <a:ext uri="{FF2B5EF4-FFF2-40B4-BE49-F238E27FC236}">
                  <a16:creationId xmlns:a16="http://schemas.microsoft.com/office/drawing/2014/main" id="{11BD6A59-8267-B88A-51DE-71446808839F}"/>
                </a:ext>
              </a:extLst>
            </p:cNvPr>
            <p:cNvSpPr/>
            <p:nvPr/>
          </p:nvSpPr>
          <p:spPr>
            <a:xfrm>
              <a:off x="4453811" y="5622959"/>
              <a:ext cx="1116503" cy="396603"/>
            </a:xfrm>
            <a:prstGeom prst="snipRoundRect">
              <a:avLst>
                <a:gd name="adj1" fmla="val 42867"/>
                <a:gd name="adj2" fmla="val 0"/>
              </a:avLst>
            </a:prstGeom>
            <a:solidFill>
              <a:srgbClr val="A96E1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0" name="矩形: 剪去並圓角化單一角落 19">
              <a:extLst>
                <a:ext uri="{FF2B5EF4-FFF2-40B4-BE49-F238E27FC236}">
                  <a16:creationId xmlns:a16="http://schemas.microsoft.com/office/drawing/2014/main" id="{201DBB0B-76CC-E409-6981-528F6BBE1AEF}"/>
                </a:ext>
              </a:extLst>
            </p:cNvPr>
            <p:cNvSpPr/>
            <p:nvPr/>
          </p:nvSpPr>
          <p:spPr>
            <a:xfrm>
              <a:off x="4342051" y="5532009"/>
              <a:ext cx="1116503" cy="436263"/>
            </a:xfrm>
            <a:prstGeom prst="snipRoundRect">
              <a:avLst>
                <a:gd name="adj1" fmla="val 42867"/>
                <a:gd name="adj2" fmla="val 0"/>
              </a:avLst>
            </a:prstGeom>
            <a:solidFill>
              <a:srgbClr val="CDB3B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r>
                <a:rPr lang="zh-TW" altLang="en-US" sz="1600" b="1" dirty="0">
                  <a:latin typeface="微軟正黑體" panose="020B0604030504040204" pitchFamily="34" charset="-120"/>
                  <a:ea typeface="微軟正黑體" panose="020B0604030504040204" pitchFamily="34" charset="-120"/>
                </a:rPr>
                <a:t>賴佩妤</a:t>
              </a:r>
            </a:p>
          </p:txBody>
        </p:sp>
      </p:grpSp>
    </p:spTree>
    <p:extLst>
      <p:ext uri="{BB962C8B-B14F-4D97-AF65-F5344CB8AC3E}">
        <p14:creationId xmlns:p14="http://schemas.microsoft.com/office/powerpoint/2010/main" val="1916654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BA3521-307D-C95F-9FDD-D9C0D5B9147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11B6DAE-8D29-6E49-D224-D4D19DF04B4E}"/>
              </a:ext>
            </a:extLst>
          </p:cNvPr>
          <p:cNvSpPr>
            <a:spLocks noGrp="1"/>
          </p:cNvSpPr>
          <p:nvPr>
            <p:ph idx="1"/>
          </p:nvPr>
        </p:nvSpPr>
        <p:spPr/>
        <p:txBody>
          <a:bodyPr/>
          <a:lstStyle/>
          <a:p>
            <a:endParaRPr lang="zh-TW" altLang="en-US"/>
          </a:p>
        </p:txBody>
      </p:sp>
      <p:sp>
        <p:nvSpPr>
          <p:cNvPr id="4" name="矩形 3">
            <a:extLst>
              <a:ext uri="{FF2B5EF4-FFF2-40B4-BE49-F238E27FC236}">
                <a16:creationId xmlns:a16="http://schemas.microsoft.com/office/drawing/2014/main" id="{A8E1809F-9E2F-C9F1-69DD-195263042FF0}"/>
              </a:ext>
            </a:extLst>
          </p:cNvPr>
          <p:cNvSpPr/>
          <p:nvPr/>
        </p:nvSpPr>
        <p:spPr>
          <a:xfrm>
            <a:off x="0" y="0"/>
            <a:ext cx="12192000"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5E95FC07-91B3-98CD-294B-4ED9D112DAC6}"/>
              </a:ext>
            </a:extLst>
          </p:cNvPr>
          <p:cNvSpPr/>
          <p:nvPr/>
        </p:nvSpPr>
        <p:spPr>
          <a:xfrm>
            <a:off x="645459" y="3021106"/>
            <a:ext cx="2761129" cy="3137647"/>
          </a:xfrm>
          <a:prstGeom prst="rect">
            <a:avLst/>
          </a:prstGeom>
          <a:solidFill>
            <a:srgbClr val="827F58"/>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FDD8BC8F-6FDA-0EB9-38E8-0F58DBAC2A0F}"/>
              </a:ext>
            </a:extLst>
          </p:cNvPr>
          <p:cNvSpPr/>
          <p:nvPr/>
        </p:nvSpPr>
        <p:spPr>
          <a:xfrm>
            <a:off x="493059" y="2868706"/>
            <a:ext cx="2761129" cy="3137647"/>
          </a:xfrm>
          <a:prstGeom prst="rect">
            <a:avLst/>
          </a:prstGeom>
          <a:solidFill>
            <a:srgbClr val="56453A"/>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C2D07752-4A6D-0FA3-E215-77355C56207E}"/>
              </a:ext>
            </a:extLst>
          </p:cNvPr>
          <p:cNvSpPr txBox="1"/>
          <p:nvPr/>
        </p:nvSpPr>
        <p:spPr>
          <a:xfrm>
            <a:off x="591670" y="2964928"/>
            <a:ext cx="2976283" cy="2677656"/>
          </a:xfrm>
          <a:prstGeom prst="rect">
            <a:avLst/>
          </a:prstGeom>
          <a:noFill/>
        </p:spPr>
        <p:txBody>
          <a:bodyPr wrap="square" rtlCol="0">
            <a:spAutoFit/>
          </a:bodyPr>
          <a:lstStyle/>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負責分工：</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問卷信度檢測</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en-US" altLang="zh-TW" sz="2000" b="1" dirty="0" err="1">
                <a:solidFill>
                  <a:schemeClr val="bg1"/>
                </a:solidFill>
                <a:latin typeface="微軟正黑體" panose="020B0604030504040204" pitchFamily="34" charset="-120"/>
                <a:ea typeface="微軟正黑體" panose="020B0604030504040204" pitchFamily="34" charset="-120"/>
              </a:rPr>
              <a:t>Spss</a:t>
            </a:r>
            <a:r>
              <a:rPr lang="zh-TW" altLang="en-US" sz="2000" b="1" dirty="0">
                <a:solidFill>
                  <a:schemeClr val="bg1"/>
                </a:solidFill>
                <a:latin typeface="微軟正黑體" panose="020B0604030504040204" pitchFamily="34" charset="-120"/>
                <a:ea typeface="微軟正黑體" panose="020B0604030504040204" pitchFamily="34" charset="-120"/>
              </a:rPr>
              <a:t>迴歸分析</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簡報彙整編排</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endParaRPr lang="en-US" altLang="zh-TW" sz="2000" b="1" dirty="0">
              <a:solidFill>
                <a:schemeClr val="bg1"/>
              </a:solidFill>
              <a:latin typeface="微軟正黑體" panose="020B0604030504040204" pitchFamily="34" charset="-120"/>
              <a:ea typeface="微軟正黑體" panose="020B0604030504040204" pitchFamily="34" charset="-120"/>
            </a:endParaRPr>
          </a:p>
          <a:p>
            <a:endParaRPr lang="zh-TW" altLang="en-US" dirty="0"/>
          </a:p>
        </p:txBody>
      </p:sp>
      <p:pic>
        <p:nvPicPr>
          <p:cNvPr id="13" name="圖片 12" descr="一張含有 個人, 小男孩, 室內, 擺姿勢 的圖片&#10;&#10;自動產生的描述">
            <a:extLst>
              <a:ext uri="{FF2B5EF4-FFF2-40B4-BE49-F238E27FC236}">
                <a16:creationId xmlns:a16="http://schemas.microsoft.com/office/drawing/2014/main" id="{BB20902C-DF1A-28EA-48E2-AC31F3F4C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19" y="298117"/>
            <a:ext cx="2041952" cy="2041952"/>
          </a:xfrm>
          <a:prstGeom prst="ellipse">
            <a:avLst/>
          </a:prstGeom>
        </p:spPr>
      </p:pic>
      <p:grpSp>
        <p:nvGrpSpPr>
          <p:cNvPr id="14" name="群組 13">
            <a:extLst>
              <a:ext uri="{FF2B5EF4-FFF2-40B4-BE49-F238E27FC236}">
                <a16:creationId xmlns:a16="http://schemas.microsoft.com/office/drawing/2014/main" id="{04FA465F-956C-12C9-F2B9-6F98AD7EA785}"/>
              </a:ext>
            </a:extLst>
          </p:cNvPr>
          <p:cNvGrpSpPr/>
          <p:nvPr/>
        </p:nvGrpSpPr>
        <p:grpSpPr>
          <a:xfrm>
            <a:off x="987062" y="1825625"/>
            <a:ext cx="1770198" cy="702672"/>
            <a:chOff x="4342051" y="5532009"/>
            <a:chExt cx="1228263" cy="487553"/>
          </a:xfrm>
        </p:grpSpPr>
        <p:sp>
          <p:nvSpPr>
            <p:cNvPr id="15" name="矩形: 剪去並圓角化單一角落 14">
              <a:extLst>
                <a:ext uri="{FF2B5EF4-FFF2-40B4-BE49-F238E27FC236}">
                  <a16:creationId xmlns:a16="http://schemas.microsoft.com/office/drawing/2014/main" id="{2644731B-AE87-2C91-4F49-23F9CD36F0C0}"/>
                </a:ext>
              </a:extLst>
            </p:cNvPr>
            <p:cNvSpPr/>
            <p:nvPr/>
          </p:nvSpPr>
          <p:spPr>
            <a:xfrm>
              <a:off x="4453811" y="5622959"/>
              <a:ext cx="1116503" cy="396603"/>
            </a:xfrm>
            <a:prstGeom prst="snipRoundRect">
              <a:avLst>
                <a:gd name="adj1" fmla="val 42867"/>
                <a:gd name="adj2" fmla="val 0"/>
              </a:avLst>
            </a:prstGeom>
            <a:solidFill>
              <a:srgbClr val="58280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16" name="矩形: 剪去並圓角化單一角落 15">
              <a:extLst>
                <a:ext uri="{FF2B5EF4-FFF2-40B4-BE49-F238E27FC236}">
                  <a16:creationId xmlns:a16="http://schemas.microsoft.com/office/drawing/2014/main" id="{8C637185-636C-0BC1-9D0F-DE971FC2DD5B}"/>
                </a:ext>
              </a:extLst>
            </p:cNvPr>
            <p:cNvSpPr/>
            <p:nvPr/>
          </p:nvSpPr>
          <p:spPr>
            <a:xfrm>
              <a:off x="4342051" y="5532009"/>
              <a:ext cx="1116503" cy="436263"/>
            </a:xfrm>
            <a:prstGeom prst="snipRoundRect">
              <a:avLst>
                <a:gd name="adj1" fmla="val 42867"/>
                <a:gd name="adj2" fmla="val 0"/>
              </a:avLst>
            </a:prstGeom>
            <a:solidFill>
              <a:schemeClr val="accent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algn="ctr"/>
              <a:r>
                <a:rPr lang="zh-TW" altLang="en-US" sz="1600" b="1" dirty="0">
                  <a:latin typeface="微軟正黑體" panose="020B0604030504040204" pitchFamily="34" charset="-120"/>
                  <a:ea typeface="微軟正黑體" panose="020B0604030504040204" pitchFamily="34" charset="-120"/>
                </a:rPr>
                <a:t>林正翌</a:t>
              </a:r>
            </a:p>
          </p:txBody>
        </p:sp>
      </p:grpSp>
      <p:sp>
        <p:nvSpPr>
          <p:cNvPr id="17" name="文字方塊 16">
            <a:extLst>
              <a:ext uri="{FF2B5EF4-FFF2-40B4-BE49-F238E27FC236}">
                <a16:creationId xmlns:a16="http://schemas.microsoft.com/office/drawing/2014/main" id="{F3A2C113-416C-6F5F-CE73-B0858F3ACE37}"/>
              </a:ext>
            </a:extLst>
          </p:cNvPr>
          <p:cNvSpPr txBox="1"/>
          <p:nvPr/>
        </p:nvSpPr>
        <p:spPr>
          <a:xfrm>
            <a:off x="3814483" y="775773"/>
            <a:ext cx="8032377" cy="5306453"/>
          </a:xfrm>
          <a:prstGeom prst="rect">
            <a:avLst/>
          </a:prstGeom>
          <a:noFill/>
        </p:spPr>
        <p:txBody>
          <a:bodyPr wrap="square" rtlCol="0">
            <a:spAutoFit/>
          </a:bodyPr>
          <a:lstStyle/>
          <a:p>
            <a:pPr>
              <a:lnSpc>
                <a:spcPct val="120000"/>
              </a:lnSpc>
              <a:spcBef>
                <a:spcPts val="300"/>
              </a:spcBef>
            </a:pPr>
            <a:r>
              <a:rPr lang="zh-TW" altLang="en-US" sz="2000" b="1" spc="30" dirty="0">
                <a:solidFill>
                  <a:schemeClr val="bg1"/>
                </a:solidFill>
                <a:latin typeface="微軟正黑體" panose="020B0604030504040204" pitchFamily="34" charset="-120"/>
                <a:ea typeface="微軟正黑體" panose="020B0604030504040204" pitchFamily="34" charset="-120"/>
              </a:rPr>
              <a:t>非常幸運可以參與到這一系列資料分析的課程，一開始對於資料分析和如何使用一直都停留在專業的門外，只有在學校時期處理過實驗資料，如何將生活、商業等各種資訊轉換成實際的</a:t>
            </a:r>
            <a:r>
              <a:rPr lang="en-US" altLang="zh-TW" sz="2000" b="1" spc="30" dirty="0">
                <a:solidFill>
                  <a:schemeClr val="bg1"/>
                </a:solidFill>
                <a:latin typeface="微軟正黑體" panose="020B0604030504040204" pitchFamily="34" charset="-120"/>
                <a:ea typeface="微軟正黑體" panose="020B0604030504040204" pitchFamily="34" charset="-120"/>
              </a:rPr>
              <a:t>data</a:t>
            </a:r>
            <a:r>
              <a:rPr lang="zh-TW" altLang="en-US" sz="2000" b="1" spc="30" dirty="0">
                <a:solidFill>
                  <a:schemeClr val="bg1"/>
                </a:solidFill>
                <a:latin typeface="微軟正黑體" panose="020B0604030504040204" pitchFamily="34" charset="-120"/>
                <a:ea typeface="微軟正黑體" panose="020B0604030504040204" pitchFamily="34" charset="-120"/>
              </a:rPr>
              <a:t>，經過分析統計後再將結果轉換成決策是我從未接觸過的；感謝老師從一開始的輿情分析一直到處理開放資料、數據建模、以及實際蒐集資訊以及操作資料，深入淺出的讓我們幾乎無痛的對資料科學建立基礎概念，讓我順利度過一開始毫無頭緒的摸索期，進入到可以自主深入學習的階段。</a:t>
            </a:r>
            <a:endParaRPr lang="en-US" altLang="zh-TW" sz="2000" b="1" spc="30" dirty="0">
              <a:solidFill>
                <a:schemeClr val="bg1"/>
              </a:solidFill>
              <a:latin typeface="微軟正黑體" panose="020B0604030504040204" pitchFamily="34" charset="-120"/>
              <a:ea typeface="微軟正黑體" panose="020B0604030504040204" pitchFamily="34" charset="-120"/>
            </a:endParaRPr>
          </a:p>
          <a:p>
            <a:pPr>
              <a:lnSpc>
                <a:spcPct val="120000"/>
              </a:lnSpc>
              <a:spcBef>
                <a:spcPts val="300"/>
              </a:spcBef>
            </a:pPr>
            <a:r>
              <a:rPr lang="zh-TW" altLang="en-US" sz="2000" b="1" spc="30" dirty="0">
                <a:solidFill>
                  <a:schemeClr val="bg1"/>
                </a:solidFill>
                <a:latin typeface="微軟正黑體" panose="020B0604030504040204" pitchFamily="34" charset="-120"/>
                <a:ea typeface="微軟正黑體" panose="020B0604030504040204" pitchFamily="34" charset="-120"/>
              </a:rPr>
              <a:t>也很開心老師在課堂上舉了大量的實務範例，而不需要我們憑空想像抽象的觀念，在問題討論方面也得到非常多的回饋；而一路下來學習的心得：在茫茫資料海中找出什麼是重要資訊的敏感度非常重要，但也是目前本身所欠缺的部份，希望往後累積更多經驗的同時可以培養自己在行銷決策的眼光。</a:t>
            </a:r>
            <a:endParaRPr lang="en-US" altLang="zh-TW" sz="2000" b="1" spc="30" dirty="0">
              <a:solidFill>
                <a:schemeClr val="bg1"/>
              </a:solidFill>
              <a:latin typeface="微軟正黑體" panose="020B0604030504040204" pitchFamily="34" charset="-120"/>
              <a:ea typeface="微軟正黑體" panose="020B0604030504040204" pitchFamily="34" charset="-120"/>
            </a:endParaRPr>
          </a:p>
          <a:p>
            <a:pPr>
              <a:lnSpc>
                <a:spcPct val="120000"/>
              </a:lnSpc>
              <a:spcBef>
                <a:spcPts val="300"/>
              </a:spcBef>
            </a:pPr>
            <a:r>
              <a:rPr lang="zh-TW" altLang="en-US" sz="2000" b="1" spc="30" dirty="0">
                <a:solidFill>
                  <a:schemeClr val="bg1"/>
                </a:solidFill>
                <a:latin typeface="微軟正黑體" panose="020B0604030504040204" pitchFamily="34" charset="-120"/>
                <a:ea typeface="微軟正黑體" panose="020B0604030504040204" pitchFamily="34" charset="-120"/>
              </a:rPr>
              <a:t>這次的學習非常紮實，也沒有無所開始「從入門到放棄」的感受，希望往後還可以有機會和老師請教。</a:t>
            </a:r>
          </a:p>
        </p:txBody>
      </p:sp>
    </p:spTree>
    <p:extLst>
      <p:ext uri="{BB962C8B-B14F-4D97-AF65-F5344CB8AC3E}">
        <p14:creationId xmlns:p14="http://schemas.microsoft.com/office/powerpoint/2010/main" val="3336556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8CD55458-DBD3-37A7-EEFD-57A5E85396F9}"/>
              </a:ext>
            </a:extLst>
          </p:cNvPr>
          <p:cNvPicPr>
            <a:picLocks noChangeAspect="1"/>
          </p:cNvPicPr>
          <p:nvPr/>
        </p:nvPicPr>
        <p:blipFill>
          <a:blip r:embed="rId2"/>
          <a:stretch>
            <a:fillRect/>
          </a:stretch>
        </p:blipFill>
        <p:spPr>
          <a:xfrm>
            <a:off x="4167187" y="0"/>
            <a:ext cx="3857625" cy="6858000"/>
          </a:xfrm>
          <a:prstGeom prst="rect">
            <a:avLst/>
          </a:prstGeom>
        </p:spPr>
      </p:pic>
      <p:sp>
        <p:nvSpPr>
          <p:cNvPr id="9" name="矩形 8">
            <a:extLst>
              <a:ext uri="{FF2B5EF4-FFF2-40B4-BE49-F238E27FC236}">
                <a16:creationId xmlns:a16="http://schemas.microsoft.com/office/drawing/2014/main" id="{ACC0C5BE-7A1D-6BF6-A519-185D52639B9D}"/>
              </a:ext>
            </a:extLst>
          </p:cNvPr>
          <p:cNvSpPr/>
          <p:nvPr/>
        </p:nvSpPr>
        <p:spPr>
          <a:xfrm>
            <a:off x="4167188" y="-8238"/>
            <a:ext cx="3875600" cy="6866238"/>
          </a:xfrm>
          <a:prstGeom prst="rect">
            <a:avLst/>
          </a:prstGeom>
          <a:gradFill>
            <a:gsLst>
              <a:gs pos="0">
                <a:schemeClr val="tx1">
                  <a:alpha val="20000"/>
                </a:schemeClr>
              </a:gs>
              <a:gs pos="100000">
                <a:schemeClr val="bg1"/>
              </a:gs>
            </a:gsLst>
            <a:path path="rect">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0E576303-953E-1714-0208-3C0F114E154C}"/>
              </a:ext>
            </a:extLst>
          </p:cNvPr>
          <p:cNvSpPr/>
          <p:nvPr/>
        </p:nvSpPr>
        <p:spPr>
          <a:xfrm>
            <a:off x="0" y="-8238"/>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lumMod val="20000"/>
                  <a:lumOff val="80000"/>
                </a:schemeClr>
              </a:solidFill>
            </a:endParaRPr>
          </a:p>
        </p:txBody>
      </p:sp>
      <p:sp>
        <p:nvSpPr>
          <p:cNvPr id="6" name="文字方塊 5">
            <a:extLst>
              <a:ext uri="{FF2B5EF4-FFF2-40B4-BE49-F238E27FC236}">
                <a16:creationId xmlns:a16="http://schemas.microsoft.com/office/drawing/2014/main" id="{35BB23ED-B2FD-C862-9519-7F43A7DDF4BD}"/>
              </a:ext>
            </a:extLst>
          </p:cNvPr>
          <p:cNvSpPr txBox="1"/>
          <p:nvPr/>
        </p:nvSpPr>
        <p:spPr>
          <a:xfrm>
            <a:off x="4783394" y="1984109"/>
            <a:ext cx="2841522" cy="923330"/>
          </a:xfrm>
          <a:prstGeom prst="rect">
            <a:avLst/>
          </a:prstGeom>
          <a:noFill/>
        </p:spPr>
        <p:txBody>
          <a:bodyPr wrap="square" rtlCol="0">
            <a:spAutoFit/>
          </a:bodyPr>
          <a:lstStyle/>
          <a:p>
            <a:r>
              <a:rPr lang="en-US" altLang="zh-TW" sz="5400" b="1" dirty="0">
                <a:solidFill>
                  <a:schemeClr val="bg1"/>
                </a:solidFill>
              </a:rPr>
              <a:t>THE END</a:t>
            </a:r>
            <a:endParaRPr lang="zh-TW" altLang="en-US" sz="5400" b="1" dirty="0">
              <a:solidFill>
                <a:schemeClr val="bg1"/>
              </a:solidFill>
            </a:endParaRPr>
          </a:p>
        </p:txBody>
      </p:sp>
      <p:sp>
        <p:nvSpPr>
          <p:cNvPr id="2" name="矩形 1">
            <a:extLst>
              <a:ext uri="{FF2B5EF4-FFF2-40B4-BE49-F238E27FC236}">
                <a16:creationId xmlns:a16="http://schemas.microsoft.com/office/drawing/2014/main" id="{1EEEEDA4-80EC-7E95-3CAC-91084D150826}"/>
              </a:ext>
            </a:extLst>
          </p:cNvPr>
          <p:cNvSpPr/>
          <p:nvPr/>
        </p:nvSpPr>
        <p:spPr>
          <a:xfrm rot="433665">
            <a:off x="-623048" y="5219876"/>
            <a:ext cx="13438094" cy="923330"/>
          </a:xfrm>
          <a:prstGeom prst="rect">
            <a:avLst/>
          </a:prstGeom>
          <a:solidFill>
            <a:srgbClr val="8E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E627792F-5A88-85AD-E25F-5B9446A0853A}"/>
              </a:ext>
            </a:extLst>
          </p:cNvPr>
          <p:cNvSpPr/>
          <p:nvPr/>
        </p:nvSpPr>
        <p:spPr>
          <a:xfrm rot="21170835">
            <a:off x="-514892" y="341465"/>
            <a:ext cx="13438094" cy="673519"/>
          </a:xfrm>
          <a:prstGeom prst="rect">
            <a:avLst/>
          </a:prstGeom>
          <a:solidFill>
            <a:srgbClr val="365422">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747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48AB52-CA03-D35E-EA08-5427961CECED}"/>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內容版面配置區 2">
            <a:extLst>
              <a:ext uri="{FF2B5EF4-FFF2-40B4-BE49-F238E27FC236}">
                <a16:creationId xmlns:a16="http://schemas.microsoft.com/office/drawing/2014/main" id="{A0A7CDF5-72E7-D2E0-2A34-54143F4D1B38}"/>
              </a:ext>
            </a:extLst>
          </p:cNvPr>
          <p:cNvSpPr txBox="1">
            <a:spLocks/>
          </p:cNvSpPr>
          <p:nvPr/>
        </p:nvSpPr>
        <p:spPr>
          <a:xfrm>
            <a:off x="563880" y="474345"/>
            <a:ext cx="10515600" cy="673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3600" b="1" dirty="0">
                <a:solidFill>
                  <a:schemeClr val="bg1"/>
                </a:solidFill>
                <a:latin typeface="微軟正黑體" panose="020B0604030504040204" pitchFamily="34" charset="-120"/>
                <a:ea typeface="微軟正黑體" panose="020B0604030504040204" pitchFamily="34" charset="-120"/>
              </a:rPr>
              <a:t>研究目的</a:t>
            </a:r>
          </a:p>
        </p:txBody>
      </p:sp>
      <p:sp>
        <p:nvSpPr>
          <p:cNvPr id="5" name="內容版面配置區 2">
            <a:extLst>
              <a:ext uri="{FF2B5EF4-FFF2-40B4-BE49-F238E27FC236}">
                <a16:creationId xmlns:a16="http://schemas.microsoft.com/office/drawing/2014/main" id="{BDA8E13A-28FB-4D80-2CDD-3648C7E66FE9}"/>
              </a:ext>
            </a:extLst>
          </p:cNvPr>
          <p:cNvSpPr txBox="1">
            <a:spLocks/>
          </p:cNvSpPr>
          <p:nvPr/>
        </p:nvSpPr>
        <p:spPr>
          <a:xfrm>
            <a:off x="990600" y="1361439"/>
            <a:ext cx="10515600" cy="3769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zh-TW" altLang="en-US" sz="2400" b="1" dirty="0">
                <a:solidFill>
                  <a:schemeClr val="bg1"/>
                </a:solidFill>
                <a:latin typeface="微軟正黑體" panose="020B0604030504040204" pitchFamily="34" charset="-120"/>
                <a:ea typeface="微軟正黑體" panose="020B0604030504040204" pitchFamily="34" charset="-120"/>
              </a:rPr>
              <a:t>透過問卷調查探討節慶行銷對城市意象與顧客滿意度之影響</a:t>
            </a:r>
            <a:endParaRPr lang="en-US" altLang="zh-TW" sz="2400" b="1" dirty="0">
              <a:solidFill>
                <a:schemeClr val="bg1"/>
              </a:solidFill>
              <a:latin typeface="微軟正黑體" panose="020B0604030504040204" pitchFamily="34" charset="-120"/>
              <a:ea typeface="微軟正黑體" panose="020B0604030504040204" pitchFamily="34" charset="-120"/>
            </a:endParaRPr>
          </a:p>
          <a:p>
            <a:pPr marL="457200" indent="-457200">
              <a:lnSpc>
                <a:spcPct val="150000"/>
              </a:lnSpc>
              <a:buFont typeface="+mj-lt"/>
              <a:buAutoNum type="arabicPeriod"/>
            </a:pPr>
            <a:r>
              <a:rPr lang="zh-TW" altLang="en-US" sz="2400" b="1" dirty="0">
                <a:solidFill>
                  <a:schemeClr val="bg1"/>
                </a:solidFill>
                <a:latin typeface="微軟正黑體" panose="020B0604030504040204" pitchFamily="34" charset="-120"/>
                <a:ea typeface="微軟正黑體" panose="020B0604030504040204" pitchFamily="34" charset="-120"/>
              </a:rPr>
              <a:t>透過問卷調查探討不同族群對</a:t>
            </a:r>
            <a:r>
              <a:rPr lang="en-US" altLang="zh-TW" sz="2400" b="1" dirty="0">
                <a:solidFill>
                  <a:schemeClr val="bg1"/>
                </a:solidFill>
                <a:latin typeface="微軟正黑體" panose="020B0604030504040204" pitchFamily="34" charset="-120"/>
                <a:ea typeface="微軟正黑體" panose="020B0604030504040204" pitchFamily="34" charset="-120"/>
              </a:rPr>
              <a:t>2022</a:t>
            </a:r>
            <a:r>
              <a:rPr lang="zh-TW" altLang="en-US" sz="2400" b="1" dirty="0">
                <a:solidFill>
                  <a:schemeClr val="bg1"/>
                </a:solidFill>
                <a:latin typeface="微軟正黑體" panose="020B0604030504040204" pitchFamily="34" charset="-120"/>
                <a:ea typeface="微軟正黑體" panose="020B0604030504040204" pitchFamily="34" charset="-120"/>
              </a:rPr>
              <a:t>新北耶誕城的興趣程度及好感度</a:t>
            </a:r>
            <a:endParaRPr lang="en-US" altLang="zh-TW" sz="2400" b="1" dirty="0">
              <a:solidFill>
                <a:schemeClr val="bg1"/>
              </a:solidFill>
              <a:latin typeface="微軟正黑體" panose="020B0604030504040204" pitchFamily="34" charset="-120"/>
              <a:ea typeface="微軟正黑體" panose="020B0604030504040204" pitchFamily="34" charset="-120"/>
            </a:endParaRPr>
          </a:p>
          <a:p>
            <a:pPr marL="457200" indent="-457200">
              <a:lnSpc>
                <a:spcPct val="150000"/>
              </a:lnSpc>
              <a:buFont typeface="+mj-lt"/>
              <a:buAutoNum type="arabicPeriod"/>
            </a:pPr>
            <a:r>
              <a:rPr lang="zh-TW" altLang="en-US" sz="2400" b="1" dirty="0">
                <a:solidFill>
                  <a:schemeClr val="bg1"/>
                </a:solidFill>
                <a:latin typeface="微軟正黑體" panose="020B0604030504040204" pitchFamily="34" charset="-120"/>
                <a:ea typeface="微軟正黑體" panose="020B0604030504040204" pitchFamily="34" charset="-120"/>
              </a:rPr>
              <a:t>使用輿情分析，收集並剖析歷年耶誕城於各社群之聲量</a:t>
            </a:r>
            <a:endParaRPr lang="en-US" altLang="zh-TW" sz="24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00174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5AC0A2C-00BA-CD8D-1E06-C24BBE4FE1BC}"/>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內容版面配置區 2">
            <a:extLst>
              <a:ext uri="{FF2B5EF4-FFF2-40B4-BE49-F238E27FC236}">
                <a16:creationId xmlns:a16="http://schemas.microsoft.com/office/drawing/2014/main" id="{E6575D30-9B73-12AC-651C-0B25E9ADF867}"/>
              </a:ext>
            </a:extLst>
          </p:cNvPr>
          <p:cNvSpPr txBox="1">
            <a:spLocks/>
          </p:cNvSpPr>
          <p:nvPr/>
        </p:nvSpPr>
        <p:spPr>
          <a:xfrm>
            <a:off x="563880" y="474345"/>
            <a:ext cx="10515600" cy="673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3600" b="1" dirty="0">
                <a:solidFill>
                  <a:schemeClr val="bg1"/>
                </a:solidFill>
                <a:latin typeface="微軟正黑體" panose="020B0604030504040204" pitchFamily="34" charset="-120"/>
                <a:ea typeface="微軟正黑體" panose="020B0604030504040204" pitchFamily="34" charset="-120"/>
              </a:rPr>
              <a:t>研究範圍及資料來源</a:t>
            </a:r>
          </a:p>
        </p:txBody>
      </p:sp>
      <p:sp>
        <p:nvSpPr>
          <p:cNvPr id="5" name="內容版面配置區 2">
            <a:extLst>
              <a:ext uri="{FF2B5EF4-FFF2-40B4-BE49-F238E27FC236}">
                <a16:creationId xmlns:a16="http://schemas.microsoft.com/office/drawing/2014/main" id="{31B766BC-D792-CA68-A9A5-AF17CFE386B2}"/>
              </a:ext>
            </a:extLst>
          </p:cNvPr>
          <p:cNvSpPr txBox="1">
            <a:spLocks/>
          </p:cNvSpPr>
          <p:nvPr/>
        </p:nvSpPr>
        <p:spPr>
          <a:xfrm>
            <a:off x="838200" y="2539999"/>
            <a:ext cx="10515600" cy="1981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zh-TW" altLang="en-US" sz="2400" b="1" dirty="0">
                <a:solidFill>
                  <a:schemeClr val="bg1"/>
                </a:solidFill>
                <a:latin typeface="微軟正黑體" panose="020B0604030504040204" pitchFamily="34" charset="-120"/>
                <a:ea typeface="微軟正黑體" panose="020B0604030504040204" pitchFamily="34" charset="-120"/>
              </a:rPr>
              <a:t>網路問卷</a:t>
            </a:r>
            <a:r>
              <a:rPr lang="en-US" altLang="zh-TW" sz="2400" b="1" dirty="0">
                <a:solidFill>
                  <a:schemeClr val="bg1"/>
                </a:solidFill>
                <a:latin typeface="微軟正黑體" panose="020B0604030504040204" pitchFamily="34" charset="-120"/>
                <a:ea typeface="微軟正黑體" panose="020B0604030504040204" pitchFamily="34" charset="-120"/>
              </a:rPr>
              <a:t>213</a:t>
            </a:r>
            <a:r>
              <a:rPr lang="zh-TW" altLang="en-US" sz="2400" b="1" dirty="0">
                <a:solidFill>
                  <a:schemeClr val="bg1"/>
                </a:solidFill>
                <a:latin typeface="微軟正黑體" panose="020B0604030504040204" pitchFamily="34" charset="-120"/>
                <a:ea typeface="微軟正黑體" panose="020B0604030504040204" pitchFamily="34" charset="-120"/>
              </a:rPr>
              <a:t>份、實體問卷</a:t>
            </a:r>
            <a:r>
              <a:rPr lang="en-US" altLang="zh-TW" sz="2400" b="1" dirty="0">
                <a:solidFill>
                  <a:schemeClr val="bg1"/>
                </a:solidFill>
                <a:latin typeface="微軟正黑體" panose="020B0604030504040204" pitchFamily="34" charset="-120"/>
                <a:ea typeface="微軟正黑體" panose="020B0604030504040204" pitchFamily="34" charset="-120"/>
              </a:rPr>
              <a:t>20</a:t>
            </a:r>
            <a:r>
              <a:rPr lang="zh-TW" altLang="en-US" sz="2400" b="1" dirty="0">
                <a:solidFill>
                  <a:schemeClr val="bg1"/>
                </a:solidFill>
                <a:latin typeface="微軟正黑體" panose="020B0604030504040204" pitchFamily="34" charset="-120"/>
                <a:ea typeface="微軟正黑體" panose="020B0604030504040204" pitchFamily="34" charset="-120"/>
              </a:rPr>
              <a:t>份</a:t>
            </a:r>
            <a:endParaRPr lang="en-US" altLang="zh-TW" sz="2400" b="1" dirty="0">
              <a:solidFill>
                <a:schemeClr val="bg1"/>
              </a:solidFill>
              <a:latin typeface="微軟正黑體" panose="020B0604030504040204" pitchFamily="34" charset="-120"/>
              <a:ea typeface="微軟正黑體" panose="020B0604030504040204" pitchFamily="34" charset="-120"/>
            </a:endParaRPr>
          </a:p>
          <a:p>
            <a:pPr marL="457200" indent="-457200">
              <a:lnSpc>
                <a:spcPct val="150000"/>
              </a:lnSpc>
              <a:buFont typeface="+mj-lt"/>
              <a:buAutoNum type="arabicPeriod"/>
            </a:pPr>
            <a:r>
              <a:rPr lang="zh-TW" altLang="en-US" sz="2400" b="1" dirty="0">
                <a:solidFill>
                  <a:schemeClr val="bg1"/>
                </a:solidFill>
                <a:latin typeface="微軟正黑體" panose="020B0604030504040204" pitchFamily="34" charset="-120"/>
                <a:ea typeface="微軟正黑體" panose="020B0604030504040204" pitchFamily="34" charset="-120"/>
              </a:rPr>
              <a:t>輿情分析使用</a:t>
            </a:r>
            <a:r>
              <a:rPr lang="en-US" altLang="zh-TW" sz="2400" b="1" dirty="0" err="1">
                <a:solidFill>
                  <a:schemeClr val="bg1"/>
                </a:solidFill>
                <a:latin typeface="微軟正黑體" panose="020B0604030504040204" pitchFamily="34" charset="-120"/>
                <a:ea typeface="微軟正黑體" panose="020B0604030504040204" pitchFamily="34" charset="-120"/>
              </a:rPr>
              <a:t>OpView</a:t>
            </a:r>
            <a:r>
              <a:rPr lang="zh-TW" altLang="en-US" sz="2400" b="1" dirty="0">
                <a:solidFill>
                  <a:schemeClr val="bg1"/>
                </a:solidFill>
                <a:latin typeface="微軟正黑體" panose="020B0604030504040204" pitchFamily="34" charset="-120"/>
                <a:ea typeface="微軟正黑體" panose="020B0604030504040204" pitchFamily="34" charset="-120"/>
              </a:rPr>
              <a:t>蒐集</a:t>
            </a:r>
            <a:r>
              <a:rPr lang="en-US" altLang="zh-TW" sz="2400" b="1" dirty="0" err="1">
                <a:solidFill>
                  <a:schemeClr val="bg1"/>
                </a:solidFill>
                <a:latin typeface="微軟正黑體" panose="020B0604030504040204" pitchFamily="34" charset="-120"/>
                <a:ea typeface="微軟正黑體" panose="020B0604030504040204" pitchFamily="34" charset="-120"/>
              </a:rPr>
              <a:t>facebook</a:t>
            </a:r>
            <a:r>
              <a:rPr lang="zh-TW" altLang="en-US" sz="2400" b="1" dirty="0">
                <a:solidFill>
                  <a:schemeClr val="bg1"/>
                </a:solidFill>
                <a:latin typeface="微軟正黑體" panose="020B0604030504040204" pitchFamily="34" charset="-120"/>
                <a:ea typeface="微軟正黑體" panose="020B0604030504040204" pitchFamily="34" charset="-120"/>
              </a:rPr>
              <a:t>、</a:t>
            </a:r>
            <a:r>
              <a:rPr lang="en-US" altLang="zh-TW" sz="2400" b="1" dirty="0" err="1">
                <a:solidFill>
                  <a:schemeClr val="bg1"/>
                </a:solidFill>
                <a:latin typeface="微軟正黑體" panose="020B0604030504040204" pitchFamily="34" charset="-120"/>
                <a:ea typeface="微軟正黑體" panose="020B0604030504040204" pitchFamily="34" charset="-120"/>
              </a:rPr>
              <a:t>instagram</a:t>
            </a:r>
            <a:r>
              <a:rPr lang="zh-TW" altLang="en-US" sz="2400" b="1" dirty="0">
                <a:solidFill>
                  <a:schemeClr val="bg1"/>
                </a:solidFill>
                <a:latin typeface="微軟正黑體" panose="020B0604030504040204" pitchFamily="34" charset="-120"/>
                <a:ea typeface="微軟正黑體" panose="020B0604030504040204" pitchFamily="34" charset="-120"/>
              </a:rPr>
              <a:t>、</a:t>
            </a:r>
            <a:r>
              <a:rPr lang="en-US" altLang="zh-TW" sz="2400" b="1" dirty="0">
                <a:solidFill>
                  <a:schemeClr val="bg1"/>
                </a:solidFill>
                <a:latin typeface="微軟正黑體" panose="020B0604030504040204" pitchFamily="34" charset="-120"/>
                <a:ea typeface="微軟正黑體" panose="020B0604030504040204" pitchFamily="34" charset="-120"/>
              </a:rPr>
              <a:t>ppt</a:t>
            </a:r>
            <a:r>
              <a:rPr lang="zh-TW" altLang="en-US" sz="2400" b="1" dirty="0">
                <a:solidFill>
                  <a:schemeClr val="bg1"/>
                </a:solidFill>
                <a:latin typeface="微軟正黑體" panose="020B0604030504040204" pitchFamily="34" charset="-120"/>
                <a:ea typeface="微軟正黑體" panose="020B0604030504040204" pitchFamily="34" charset="-120"/>
              </a:rPr>
              <a:t>、</a:t>
            </a:r>
            <a:r>
              <a:rPr lang="en-US" altLang="zh-TW" sz="2400" b="1" dirty="0" err="1">
                <a:solidFill>
                  <a:schemeClr val="bg1"/>
                </a:solidFill>
                <a:latin typeface="微軟正黑體" panose="020B0604030504040204" pitchFamily="34" charset="-120"/>
                <a:ea typeface="微軟正黑體" panose="020B0604030504040204" pitchFamily="34" charset="-120"/>
              </a:rPr>
              <a:t>dcard</a:t>
            </a:r>
            <a:r>
              <a:rPr lang="zh-TW" altLang="en-US" sz="2400" b="1" dirty="0">
                <a:solidFill>
                  <a:schemeClr val="bg1"/>
                </a:solidFill>
                <a:latin typeface="微軟正黑體" panose="020B0604030504040204" pitchFamily="34" charset="-120"/>
                <a:ea typeface="微軟正黑體" panose="020B0604030504040204" pitchFamily="34" charset="-120"/>
              </a:rPr>
              <a:t>以及彙整各新聞稿</a:t>
            </a:r>
            <a:endParaRPr lang="en-US" altLang="zh-TW" sz="24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7993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3A4C63-0167-67E2-C527-360AF716770D}"/>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內容版面配置區 2">
            <a:extLst>
              <a:ext uri="{FF2B5EF4-FFF2-40B4-BE49-F238E27FC236}">
                <a16:creationId xmlns:a16="http://schemas.microsoft.com/office/drawing/2014/main" id="{6C1A6629-7259-509A-C38C-18B0005FEC87}"/>
              </a:ext>
            </a:extLst>
          </p:cNvPr>
          <p:cNvSpPr txBox="1">
            <a:spLocks/>
          </p:cNvSpPr>
          <p:nvPr/>
        </p:nvSpPr>
        <p:spPr>
          <a:xfrm>
            <a:off x="563880" y="474345"/>
            <a:ext cx="10515600" cy="673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3600" b="1" dirty="0">
                <a:solidFill>
                  <a:schemeClr val="bg1"/>
                </a:solidFill>
                <a:latin typeface="微軟正黑體" panose="020B0604030504040204" pitchFamily="34" charset="-120"/>
                <a:ea typeface="微軟正黑體" panose="020B0604030504040204" pitchFamily="34" charset="-120"/>
              </a:rPr>
              <a:t>名詞解釋</a:t>
            </a:r>
          </a:p>
        </p:txBody>
      </p:sp>
      <p:sp>
        <p:nvSpPr>
          <p:cNvPr id="5" name="內容版面配置區 2">
            <a:extLst>
              <a:ext uri="{FF2B5EF4-FFF2-40B4-BE49-F238E27FC236}">
                <a16:creationId xmlns:a16="http://schemas.microsoft.com/office/drawing/2014/main" id="{C5C9CB17-BE9F-D9E0-3E30-2E6044F8A7F8}"/>
              </a:ext>
            </a:extLst>
          </p:cNvPr>
          <p:cNvSpPr txBox="1">
            <a:spLocks/>
          </p:cNvSpPr>
          <p:nvPr/>
        </p:nvSpPr>
        <p:spPr>
          <a:xfrm>
            <a:off x="838200" y="1209040"/>
            <a:ext cx="10591800" cy="2743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b="1" dirty="0">
                <a:solidFill>
                  <a:schemeClr val="bg1"/>
                </a:solidFill>
                <a:latin typeface="微軟正黑體" panose="020B0604030504040204" pitchFamily="34" charset="-120"/>
                <a:ea typeface="微軟正黑體" panose="020B0604030504040204" pitchFamily="34" charset="-120"/>
              </a:rPr>
              <a:t>節慶行銷</a:t>
            </a:r>
            <a:endParaRPr lang="en-US" altLang="zh-TW" b="1"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1600" b="1" dirty="0">
                <a:solidFill>
                  <a:schemeClr val="bg1"/>
                </a:solidFill>
                <a:latin typeface="微軟正黑體" panose="020B0604030504040204" pitchFamily="34" charset="-120"/>
                <a:ea typeface="微軟正黑體" panose="020B0604030504040204" pitchFamily="34" charset="-120"/>
              </a:rPr>
              <a:t>企業在規劃行銷方案時，主題的設定上常常會運用到</a:t>
            </a:r>
            <a:r>
              <a:rPr lang="zh-TW" altLang="en-US" sz="1600" b="1" dirty="0">
                <a:solidFill>
                  <a:srgbClr val="FF0000"/>
                </a:solidFill>
                <a:latin typeface="微軟正黑體" panose="020B0604030504040204" pitchFamily="34" charset="-120"/>
                <a:ea typeface="微軟正黑體" panose="020B0604030504040204" pitchFamily="34" charset="-120"/>
              </a:rPr>
              <a:t>「節慶行銷力」</a:t>
            </a:r>
            <a:r>
              <a:rPr lang="zh-TW" altLang="en-US" sz="1600" b="1" dirty="0">
                <a:solidFill>
                  <a:schemeClr val="bg1"/>
                </a:solidFill>
                <a:latin typeface="微軟正黑體" panose="020B0604030504040204" pitchFamily="34" charset="-120"/>
                <a:ea typeface="微軟正黑體" panose="020B0604030504040204" pitchFamily="34" charset="-120"/>
              </a:rPr>
              <a:t>，將消費者生活中常見的節慶結合品牌的需求，規劃成不同月份和階段的行銷方案。</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1600" b="1" dirty="0">
                <a:solidFill>
                  <a:schemeClr val="bg1"/>
                </a:solidFill>
                <a:latin typeface="微軟正黑體" panose="020B0604030504040204" pitchFamily="34" charset="-120"/>
                <a:ea typeface="微軟正黑體" panose="020B0604030504040204" pitchFamily="34" charset="-120"/>
              </a:rPr>
              <a:t>除了傳統節慶，新型態的節慶活動就是</a:t>
            </a:r>
            <a:r>
              <a:rPr lang="zh-TW" altLang="en-US" sz="1600" b="1" dirty="0">
                <a:solidFill>
                  <a:srgbClr val="FF0000"/>
                </a:solidFill>
                <a:latin typeface="微軟正黑體" panose="020B0604030504040204" pitchFamily="34" charset="-120"/>
                <a:ea typeface="微軟正黑體" panose="020B0604030504040204" pitchFamily="34" charset="-120"/>
              </a:rPr>
              <a:t>品牌造節</a:t>
            </a:r>
            <a:r>
              <a:rPr lang="zh-TW" altLang="en-US" sz="1600" b="1" dirty="0">
                <a:solidFill>
                  <a:schemeClr val="bg1"/>
                </a:solidFill>
                <a:latin typeface="微軟正黑體" panose="020B0604030504040204" pitchFamily="34" charset="-120"/>
                <a:ea typeface="微軟正黑體" panose="020B0604030504040204" pitchFamily="34" charset="-120"/>
              </a:rPr>
              <a:t>。不同的品牌造節，就不會讓社會大眾感覺每個品牌舉辦的節慶活動都很類似，而且品牌利用自己塑造的節慶活動，更可以溝通與傳達獨特的品牌理念、品牌願景，讓消費者對品牌形成更強烈的品牌記憶點。</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endParaRPr lang="en-US" altLang="zh-TW" sz="1600" b="1" dirty="0">
              <a:latin typeface="微軟正黑體" panose="020B0604030504040204" pitchFamily="34" charset="-120"/>
              <a:ea typeface="微軟正黑體" panose="020B0604030504040204" pitchFamily="34" charset="-120"/>
            </a:endParaRPr>
          </a:p>
        </p:txBody>
      </p:sp>
      <p:sp>
        <p:nvSpPr>
          <p:cNvPr id="7" name="內容版面配置區 2">
            <a:extLst>
              <a:ext uri="{FF2B5EF4-FFF2-40B4-BE49-F238E27FC236}">
                <a16:creationId xmlns:a16="http://schemas.microsoft.com/office/drawing/2014/main" id="{275DD37C-318B-DC64-0DAA-8AC462E0EA1A}"/>
              </a:ext>
            </a:extLst>
          </p:cNvPr>
          <p:cNvSpPr txBox="1">
            <a:spLocks/>
          </p:cNvSpPr>
          <p:nvPr/>
        </p:nvSpPr>
        <p:spPr>
          <a:xfrm>
            <a:off x="838200" y="3952239"/>
            <a:ext cx="10591800" cy="2743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b="1" dirty="0">
                <a:solidFill>
                  <a:schemeClr val="bg1"/>
                </a:solidFill>
                <a:latin typeface="微軟正黑體" panose="020B0604030504040204" pitchFamily="34" charset="-120"/>
                <a:ea typeface="微軟正黑體" panose="020B0604030504040204" pitchFamily="34" charset="-120"/>
              </a:rPr>
              <a:t>城市意象</a:t>
            </a:r>
            <a:endParaRPr lang="en-US" altLang="zh-TW" b="1"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1600" b="1" dirty="0">
                <a:solidFill>
                  <a:schemeClr val="bg1"/>
                </a:solidFill>
                <a:latin typeface="微軟正黑體" panose="020B0604030504040204" pitchFamily="34" charset="-120"/>
                <a:ea typeface="微軟正黑體" panose="020B0604030504040204" pitchFamily="34" charset="-120"/>
              </a:rPr>
              <a:t>組成城市意象的五大元素：通道、邊界、地區、節點、地標。這些元素共同構成一座城市的空間型態，是城市居民感知環境的重要參考，也是都市設計必須掌握的基本設計原則。</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1600" b="1" dirty="0">
                <a:solidFill>
                  <a:schemeClr val="bg1"/>
                </a:solidFill>
                <a:latin typeface="微軟正黑體" panose="020B0604030504040204" pitchFamily="34" charset="-120"/>
                <a:ea typeface="微軟正黑體" panose="020B0604030504040204" pitchFamily="34" charset="-120"/>
              </a:rPr>
              <a:t>對於任何一個特定的城市，都存在著一個公眾的意象，每個人腦海中都有一幅獨無二的影像，不熟悉的人，畫面中可能只充斥著地標、象徵，熟悉的人，畫面中可能更多是生活的細節，人文、文化。</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endParaRPr lang="en-US" altLang="zh-TW"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07283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8FBA986-6ACB-175D-7EFC-3AFB34D4DD1D}"/>
              </a:ext>
            </a:extLst>
          </p:cNvPr>
          <p:cNvSpPr/>
          <p:nvPr/>
        </p:nvSpPr>
        <p:spPr>
          <a:xfrm>
            <a:off x="0" y="0"/>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內容版面配置區 2">
            <a:extLst>
              <a:ext uri="{FF2B5EF4-FFF2-40B4-BE49-F238E27FC236}">
                <a16:creationId xmlns:a16="http://schemas.microsoft.com/office/drawing/2014/main" id="{5FBA470F-93A4-60CF-E44A-AA6773C4F669}"/>
              </a:ext>
            </a:extLst>
          </p:cNvPr>
          <p:cNvSpPr txBox="1">
            <a:spLocks/>
          </p:cNvSpPr>
          <p:nvPr/>
        </p:nvSpPr>
        <p:spPr>
          <a:xfrm>
            <a:off x="566420" y="2206485"/>
            <a:ext cx="5956300" cy="19202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dirty="0">
                <a:solidFill>
                  <a:schemeClr val="bg1"/>
                </a:solidFill>
                <a:latin typeface="Yu Gothic UI Semibold" panose="020B0700000000000000" pitchFamily="34" charset="-128"/>
                <a:ea typeface="Yu Gothic UI Semibold" panose="020B0700000000000000" pitchFamily="34" charset="-128"/>
              </a:rPr>
              <a:t>顧客滿意度</a:t>
            </a:r>
            <a:endParaRPr lang="en-US" altLang="zh-TW" dirty="0">
              <a:solidFill>
                <a:schemeClr val="bg1"/>
              </a:solidFill>
              <a:latin typeface="Yu Gothic UI Semibold" panose="020B0700000000000000" pitchFamily="34" charset="-128"/>
              <a:ea typeface="Yu Gothic UI Semibold" panose="020B0700000000000000" pitchFamily="34" charset="-128"/>
            </a:endParaRPr>
          </a:p>
          <a:p>
            <a:pPr marL="0" indent="0">
              <a:lnSpc>
                <a:spcPct val="150000"/>
              </a:lnSpc>
              <a:buNone/>
            </a:pPr>
            <a:r>
              <a:rPr lang="zh-TW" altLang="en-US" sz="1600" b="1" dirty="0">
                <a:solidFill>
                  <a:schemeClr val="bg1"/>
                </a:solidFill>
                <a:latin typeface="微軟正黑體" panose="020B0604030504040204" pitchFamily="34" charset="-120"/>
                <a:ea typeface="微軟正黑體" panose="020B0604030504040204" pitchFamily="34" charset="-120"/>
              </a:rPr>
              <a:t>美國顧客滿意度指數模型（</a:t>
            </a:r>
            <a:r>
              <a:rPr lang="en-US" altLang="zh-TW" sz="1600" b="1" dirty="0">
                <a:solidFill>
                  <a:schemeClr val="bg1"/>
                </a:solidFill>
                <a:latin typeface="微軟正黑體" panose="020B0604030504040204" pitchFamily="34" charset="-120"/>
                <a:ea typeface="微軟正黑體" panose="020B0604030504040204" pitchFamily="34" charset="-120"/>
              </a:rPr>
              <a:t>ACSI</a:t>
            </a:r>
            <a:r>
              <a:rPr lang="zh-TW" altLang="en-US" sz="1600" b="1" dirty="0">
                <a:solidFill>
                  <a:schemeClr val="bg1"/>
                </a:solidFill>
                <a:latin typeface="微軟正黑體" panose="020B0604030504040204" pitchFamily="34" charset="-120"/>
                <a:ea typeface="微軟正黑體" panose="020B0604030504040204" pitchFamily="34" charset="-120"/>
              </a:rPr>
              <a:t>）是由克拉斯</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福內爾（</a:t>
            </a:r>
            <a:r>
              <a:rPr lang="en-US" altLang="zh-TW" sz="1600" b="1" dirty="0">
                <a:solidFill>
                  <a:schemeClr val="bg1"/>
                </a:solidFill>
                <a:latin typeface="微軟正黑體" panose="020B0604030504040204" pitchFamily="34" charset="-120"/>
                <a:ea typeface="微軟正黑體" panose="020B0604030504040204" pitchFamily="34" charset="-120"/>
              </a:rPr>
              <a:t>Claes </a:t>
            </a:r>
            <a:r>
              <a:rPr lang="en-US" altLang="zh-TW" sz="1600" b="1" dirty="0" err="1">
                <a:solidFill>
                  <a:schemeClr val="bg1"/>
                </a:solidFill>
                <a:latin typeface="微軟正黑體" panose="020B0604030504040204" pitchFamily="34" charset="-120"/>
                <a:ea typeface="微軟正黑體" panose="020B0604030504040204" pitchFamily="34" charset="-120"/>
              </a:rPr>
              <a:t>Fornell</a:t>
            </a:r>
            <a:r>
              <a:rPr lang="zh-TW" altLang="en-US" sz="1600" b="1" dirty="0">
                <a:solidFill>
                  <a:schemeClr val="bg1"/>
                </a:solidFill>
                <a:latin typeface="微軟正黑體" panose="020B0604030504040204" pitchFamily="34" charset="-120"/>
                <a:ea typeface="微軟正黑體" panose="020B0604030504040204" pitchFamily="34" charset="-120"/>
              </a:rPr>
              <a:t>）所提出，他有顧客滿意之父的美譽。</a:t>
            </a:r>
            <a:r>
              <a:rPr lang="en-US" altLang="zh-TW" sz="1600" b="1" dirty="0">
                <a:solidFill>
                  <a:schemeClr val="bg1"/>
                </a:solidFill>
                <a:latin typeface="微軟正黑體" panose="020B0604030504040204" pitchFamily="34" charset="-120"/>
                <a:ea typeface="微軟正黑體" panose="020B0604030504040204" pitchFamily="34" charset="-120"/>
              </a:rPr>
              <a:t>ACSI</a:t>
            </a:r>
            <a:r>
              <a:rPr lang="zh-TW" altLang="en-US" sz="1600" b="1" dirty="0">
                <a:solidFill>
                  <a:schemeClr val="bg1"/>
                </a:solidFill>
                <a:latin typeface="微軟正黑體" panose="020B0604030504040204" pitchFamily="34" charset="-120"/>
                <a:ea typeface="微軟正黑體" panose="020B0604030504040204" pitchFamily="34" charset="-120"/>
              </a:rPr>
              <a:t>模型源自於</a:t>
            </a:r>
            <a:r>
              <a:rPr lang="en-US" altLang="zh-TW" sz="1600" b="1" dirty="0">
                <a:solidFill>
                  <a:schemeClr val="bg1"/>
                </a:solidFill>
                <a:latin typeface="微軟正黑體" panose="020B0604030504040204" pitchFamily="34" charset="-120"/>
                <a:ea typeface="微軟正黑體" panose="020B0604030504040204" pitchFamily="34" charset="-120"/>
              </a:rPr>
              <a:t>1989</a:t>
            </a:r>
            <a:r>
              <a:rPr lang="zh-TW" altLang="en-US" sz="1600" b="1" dirty="0">
                <a:solidFill>
                  <a:schemeClr val="bg1"/>
                </a:solidFill>
                <a:latin typeface="微軟正黑體" panose="020B0604030504040204" pitchFamily="34" charset="-120"/>
                <a:ea typeface="微軟正黑體" panose="020B0604030504040204" pitchFamily="34" charset="-120"/>
              </a:rPr>
              <a:t>年的瑞典顧客滿意度（</a:t>
            </a:r>
            <a:r>
              <a:rPr lang="en-US" altLang="zh-TW" sz="1600" b="1" dirty="0">
                <a:solidFill>
                  <a:schemeClr val="bg1"/>
                </a:solidFill>
                <a:latin typeface="微軟正黑體" panose="020B0604030504040204" pitchFamily="34" charset="-120"/>
                <a:ea typeface="微軟正黑體" panose="020B0604030504040204" pitchFamily="34" charset="-120"/>
              </a:rPr>
              <a:t>SCSB</a:t>
            </a:r>
            <a:r>
              <a:rPr lang="zh-TW" altLang="en-US" sz="1600" b="1" dirty="0">
                <a:solidFill>
                  <a:schemeClr val="bg1"/>
                </a:solidFill>
                <a:latin typeface="微軟正黑體" panose="020B0604030504040204" pitchFamily="34" charset="-120"/>
                <a:ea typeface="微軟正黑體" panose="020B0604030504040204" pitchFamily="34" charset="-120"/>
              </a:rPr>
              <a:t>）模型，其主要對顧客購買商品與服務的品質進行評估。</a:t>
            </a:r>
            <a:endParaRPr lang="en-US" altLang="zh-TW" sz="1600" b="1" dirty="0">
              <a:solidFill>
                <a:schemeClr val="bg1"/>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231F5A16-992F-0B67-60CA-B57F745B0D80}"/>
              </a:ext>
            </a:extLst>
          </p:cNvPr>
          <p:cNvPicPr>
            <a:picLocks noChangeAspect="1"/>
          </p:cNvPicPr>
          <p:nvPr/>
        </p:nvPicPr>
        <p:blipFill>
          <a:blip r:embed="rId2"/>
          <a:stretch>
            <a:fillRect/>
          </a:stretch>
        </p:blipFill>
        <p:spPr>
          <a:xfrm>
            <a:off x="6840116" y="1894840"/>
            <a:ext cx="5057244" cy="3041370"/>
          </a:xfrm>
          <a:prstGeom prst="rect">
            <a:avLst/>
          </a:prstGeom>
        </p:spPr>
      </p:pic>
    </p:spTree>
    <p:extLst>
      <p:ext uri="{BB962C8B-B14F-4D97-AF65-F5344CB8AC3E}">
        <p14:creationId xmlns:p14="http://schemas.microsoft.com/office/powerpoint/2010/main" val="46715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C29F652-B7C6-0859-3737-CEC5B9713B01}"/>
              </a:ext>
            </a:extLst>
          </p:cNvPr>
          <p:cNvPicPr>
            <a:picLocks noChangeAspect="1"/>
          </p:cNvPicPr>
          <p:nvPr/>
        </p:nvPicPr>
        <p:blipFill>
          <a:blip r:embed="rId2"/>
          <a:stretch>
            <a:fillRect/>
          </a:stretch>
        </p:blipFill>
        <p:spPr>
          <a:xfrm>
            <a:off x="2667000" y="0"/>
            <a:ext cx="6858000" cy="6858000"/>
          </a:xfrm>
          <a:prstGeom prst="rect">
            <a:avLst/>
          </a:prstGeom>
        </p:spPr>
      </p:pic>
      <p:sp>
        <p:nvSpPr>
          <p:cNvPr id="4" name="矩形 3">
            <a:extLst>
              <a:ext uri="{FF2B5EF4-FFF2-40B4-BE49-F238E27FC236}">
                <a16:creationId xmlns:a16="http://schemas.microsoft.com/office/drawing/2014/main" id="{8E099841-5FF8-1963-1E7D-DD2195280573}"/>
              </a:ext>
            </a:extLst>
          </p:cNvPr>
          <p:cNvSpPr/>
          <p:nvPr/>
        </p:nvSpPr>
        <p:spPr>
          <a:xfrm>
            <a:off x="2005567" y="0"/>
            <a:ext cx="8180863" cy="6858000"/>
          </a:xfrm>
          <a:prstGeom prst="rect">
            <a:avLst/>
          </a:prstGeom>
          <a:gradFill flip="none" rotWithShape="1">
            <a:gsLst>
              <a:gs pos="0">
                <a:schemeClr val="tx1">
                  <a:alpha val="20000"/>
                </a:schemeClr>
              </a:gs>
              <a:gs pos="46872">
                <a:srgbClr val="A6A6A6"/>
              </a:gs>
              <a:gs pos="72000">
                <a:schemeClr val="bg1"/>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1CF7ADDA-9BC3-EAAE-6A97-A56D1063154B}"/>
              </a:ext>
            </a:extLst>
          </p:cNvPr>
          <p:cNvSpPr/>
          <p:nvPr/>
        </p:nvSpPr>
        <p:spPr>
          <a:xfrm>
            <a:off x="0" y="-8238"/>
            <a:ext cx="12192000" cy="6858000"/>
          </a:xfrm>
          <a:prstGeom prst="rect">
            <a:avLst/>
          </a:prstGeom>
          <a:solidFill>
            <a:srgbClr val="412B2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0AE72ED4-4470-06E3-67C9-A344C7C3714D}"/>
              </a:ext>
            </a:extLst>
          </p:cNvPr>
          <p:cNvSpPr/>
          <p:nvPr/>
        </p:nvSpPr>
        <p:spPr>
          <a:xfrm>
            <a:off x="5643366" y="-8238"/>
            <a:ext cx="905267" cy="1431838"/>
          </a:xfrm>
          <a:prstGeom prst="rect">
            <a:avLst/>
          </a:prstGeom>
          <a:solidFill>
            <a:srgbClr val="CDB3B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solidFill>
                <a:schemeClr val="accent1">
                  <a:lumMod val="50000"/>
                </a:schemeClr>
              </a:solidFill>
            </a:endParaRPr>
          </a:p>
        </p:txBody>
      </p:sp>
      <p:sp>
        <p:nvSpPr>
          <p:cNvPr id="15" name="矩形 14">
            <a:extLst>
              <a:ext uri="{FF2B5EF4-FFF2-40B4-BE49-F238E27FC236}">
                <a16:creationId xmlns:a16="http://schemas.microsoft.com/office/drawing/2014/main" id="{5DBF1C0E-8F87-C384-451B-7827ADFEAE26}"/>
              </a:ext>
            </a:extLst>
          </p:cNvPr>
          <p:cNvSpPr/>
          <p:nvPr/>
        </p:nvSpPr>
        <p:spPr>
          <a:xfrm>
            <a:off x="5928360" y="3001494"/>
            <a:ext cx="335280" cy="187074"/>
          </a:xfrm>
          <a:prstGeom prst="rect">
            <a:avLst/>
          </a:prstGeom>
          <a:solidFill>
            <a:srgbClr val="CDB3B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CDB3B3"/>
              </a:solidFill>
            </a:endParaRPr>
          </a:p>
        </p:txBody>
      </p:sp>
      <p:sp>
        <p:nvSpPr>
          <p:cNvPr id="16" name="矩形 15">
            <a:extLst>
              <a:ext uri="{FF2B5EF4-FFF2-40B4-BE49-F238E27FC236}">
                <a16:creationId xmlns:a16="http://schemas.microsoft.com/office/drawing/2014/main" id="{929CCE88-3A9E-BFBE-C1DF-67C4655D6E60}"/>
              </a:ext>
            </a:extLst>
          </p:cNvPr>
          <p:cNvSpPr/>
          <p:nvPr/>
        </p:nvSpPr>
        <p:spPr>
          <a:xfrm flipV="1">
            <a:off x="4234179" y="5880262"/>
            <a:ext cx="3723640" cy="977738"/>
          </a:xfrm>
          <a:prstGeom prst="rect">
            <a:avLst/>
          </a:prstGeom>
          <a:solidFill>
            <a:srgbClr val="CDB3B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CDB3B3"/>
              </a:solidFill>
            </a:endParaRPr>
          </a:p>
        </p:txBody>
      </p:sp>
      <p:sp>
        <p:nvSpPr>
          <p:cNvPr id="8" name="文字方塊 7">
            <a:extLst>
              <a:ext uri="{FF2B5EF4-FFF2-40B4-BE49-F238E27FC236}">
                <a16:creationId xmlns:a16="http://schemas.microsoft.com/office/drawing/2014/main" id="{491C67E5-D7B0-2F31-17CA-ACF91BD46D8E}"/>
              </a:ext>
            </a:extLst>
          </p:cNvPr>
          <p:cNvSpPr txBox="1"/>
          <p:nvPr/>
        </p:nvSpPr>
        <p:spPr>
          <a:xfrm>
            <a:off x="2466340" y="3936602"/>
            <a:ext cx="9027159" cy="1791260"/>
          </a:xfrm>
          <a:prstGeom prst="rect">
            <a:avLst/>
          </a:prstGeom>
          <a:noFill/>
        </p:spPr>
        <p:txBody>
          <a:bodyPr wrap="square" rtlCol="0">
            <a:spAutoFit/>
          </a:bodyPr>
          <a:lstStyle/>
          <a:p>
            <a:pPr>
              <a:lnSpc>
                <a:spcPct val="80000"/>
              </a:lnSpc>
            </a:pPr>
            <a:r>
              <a:rPr lang="zh-TW" altLang="en-US" sz="13800" b="1" dirty="0">
                <a:solidFill>
                  <a:schemeClr val="bg1"/>
                </a:solidFill>
                <a:latin typeface="微軟正黑體" panose="020B0604030504040204" pitchFamily="34" charset="-120"/>
                <a:ea typeface="微軟正黑體" panose="020B0604030504040204" pitchFamily="34" charset="-120"/>
              </a:rPr>
              <a:t>輿情分析</a:t>
            </a:r>
            <a:endParaRPr lang="zh-TW" altLang="en-US" sz="6000" b="1" dirty="0">
              <a:solidFill>
                <a:schemeClr val="bg1"/>
              </a:solidFill>
              <a:latin typeface="微軟正黑體" panose="020B0604030504040204" pitchFamily="34" charset="-120"/>
              <a:ea typeface="微軟正黑體" panose="020B0604030504040204" pitchFamily="34" charset="-120"/>
            </a:endParaRPr>
          </a:p>
        </p:txBody>
      </p:sp>
      <p:grpSp>
        <p:nvGrpSpPr>
          <p:cNvPr id="21" name="群組 20">
            <a:extLst>
              <a:ext uri="{FF2B5EF4-FFF2-40B4-BE49-F238E27FC236}">
                <a16:creationId xmlns:a16="http://schemas.microsoft.com/office/drawing/2014/main" id="{86FFFD0A-4452-EDD1-67BE-871B31CFB578}"/>
              </a:ext>
            </a:extLst>
          </p:cNvPr>
          <p:cNvGrpSpPr/>
          <p:nvPr/>
        </p:nvGrpSpPr>
        <p:grpSpPr>
          <a:xfrm>
            <a:off x="5404487" y="1316230"/>
            <a:ext cx="1718306" cy="1569660"/>
            <a:chOff x="5707389" y="1507612"/>
            <a:chExt cx="1718306" cy="1569660"/>
          </a:xfrm>
        </p:grpSpPr>
        <p:sp>
          <p:nvSpPr>
            <p:cNvPr id="17" name="文字方塊 16">
              <a:extLst>
                <a:ext uri="{FF2B5EF4-FFF2-40B4-BE49-F238E27FC236}">
                  <a16:creationId xmlns:a16="http://schemas.microsoft.com/office/drawing/2014/main" id="{37D3226C-6959-221F-3EE2-BC3158359206}"/>
                </a:ext>
              </a:extLst>
            </p:cNvPr>
            <p:cNvSpPr txBox="1"/>
            <p:nvPr/>
          </p:nvSpPr>
          <p:spPr>
            <a:xfrm>
              <a:off x="5707389" y="1507612"/>
              <a:ext cx="337819" cy="1569660"/>
            </a:xfrm>
            <a:prstGeom prst="rect">
              <a:avLst/>
            </a:prstGeom>
            <a:noFill/>
          </p:spPr>
          <p:txBody>
            <a:bodyPr wrap="square" rtlCol="0">
              <a:spAutoFit/>
            </a:bodyPr>
            <a:lstStyle/>
            <a:p>
              <a:r>
                <a:rPr lang="en-US" altLang="zh-TW" sz="9600" b="1" dirty="0">
                  <a:solidFill>
                    <a:srgbClr val="CDB3B3"/>
                  </a:solidFill>
                </a:rPr>
                <a:t>C</a:t>
              </a:r>
              <a:endParaRPr lang="zh-TW" altLang="en-US" sz="9600" b="1" dirty="0">
                <a:solidFill>
                  <a:srgbClr val="CDB3B3"/>
                </a:solidFill>
              </a:endParaRPr>
            </a:p>
          </p:txBody>
        </p:sp>
        <p:sp>
          <p:nvSpPr>
            <p:cNvPr id="19" name="文字方塊 18">
              <a:extLst>
                <a:ext uri="{FF2B5EF4-FFF2-40B4-BE49-F238E27FC236}">
                  <a16:creationId xmlns:a16="http://schemas.microsoft.com/office/drawing/2014/main" id="{E6ACB5CB-0C4E-DCFD-8207-B923DD4675F5}"/>
                </a:ext>
              </a:extLst>
            </p:cNvPr>
            <p:cNvSpPr txBox="1"/>
            <p:nvPr/>
          </p:nvSpPr>
          <p:spPr>
            <a:xfrm>
              <a:off x="6210304" y="2078516"/>
              <a:ext cx="904240" cy="830997"/>
            </a:xfrm>
            <a:prstGeom prst="rect">
              <a:avLst/>
            </a:prstGeom>
            <a:noFill/>
          </p:spPr>
          <p:txBody>
            <a:bodyPr wrap="square">
              <a:spAutoFit/>
            </a:bodyPr>
            <a:lstStyle/>
            <a:p>
              <a:r>
                <a:rPr lang="en-US" altLang="zh-TW" sz="4800" b="1" dirty="0">
                  <a:solidFill>
                    <a:srgbClr val="CDB3B3"/>
                  </a:solidFill>
                </a:rPr>
                <a:t>H</a:t>
              </a:r>
              <a:endParaRPr lang="zh-TW" altLang="en-US" sz="4800" b="1" dirty="0">
                <a:solidFill>
                  <a:srgbClr val="CDB3B3"/>
                </a:solidFill>
              </a:endParaRPr>
            </a:p>
          </p:txBody>
        </p:sp>
        <p:sp>
          <p:nvSpPr>
            <p:cNvPr id="20" name="文字方塊 19">
              <a:extLst>
                <a:ext uri="{FF2B5EF4-FFF2-40B4-BE49-F238E27FC236}">
                  <a16:creationId xmlns:a16="http://schemas.microsoft.com/office/drawing/2014/main" id="{CF61C5BB-D4A4-2FAB-2F03-A5D7454E2BCB}"/>
                </a:ext>
              </a:extLst>
            </p:cNvPr>
            <p:cNvSpPr txBox="1"/>
            <p:nvPr/>
          </p:nvSpPr>
          <p:spPr>
            <a:xfrm>
              <a:off x="6521455" y="1890959"/>
              <a:ext cx="904240" cy="830997"/>
            </a:xfrm>
            <a:prstGeom prst="rect">
              <a:avLst/>
            </a:prstGeom>
            <a:noFill/>
          </p:spPr>
          <p:txBody>
            <a:bodyPr wrap="square">
              <a:spAutoFit/>
            </a:bodyPr>
            <a:lstStyle/>
            <a:p>
              <a:r>
                <a:rPr lang="en-US" altLang="zh-TW" sz="4800" b="1" dirty="0">
                  <a:solidFill>
                    <a:srgbClr val="CDB3B3"/>
                  </a:solidFill>
                </a:rPr>
                <a:t>2</a:t>
              </a:r>
              <a:endParaRPr lang="zh-TW" altLang="en-US" sz="4800" b="1" dirty="0">
                <a:solidFill>
                  <a:srgbClr val="CDB3B3"/>
                </a:solidFill>
              </a:endParaRPr>
            </a:p>
          </p:txBody>
        </p:sp>
      </p:grpSp>
    </p:spTree>
    <p:extLst>
      <p:ext uri="{BB962C8B-B14F-4D97-AF65-F5344CB8AC3E}">
        <p14:creationId xmlns:p14="http://schemas.microsoft.com/office/powerpoint/2010/main" val="358018074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2.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25.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26.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28.png"/></Relationships>
</file>

<file path=ppt/webextensions/webextension1.xml><?xml version="1.0" encoding="utf-8"?>
<we:webextension xmlns:we="http://schemas.microsoft.com/office/webextensions/webextension/2010/11" id="{381088D9-A609-4165-9856-603890FF0250}">
  <we:reference id="wa200003233" version="2.0.0.3" store="zh-TW" storeType="OMEX"/>
  <we:alternateReferences>
    <we:reference id="WA200003233" version="2.0.0.3" store="WA200003233" storeType="OMEX"/>
  </we:alternateReferences>
  <we:properties>
    <we:property name="backgroundColor" value="&quot;rgb(255,255,255)&quot;"/>
    <we:property name="bookmark" value="&quot;H4sIAAAAAAAAA+1aXW8bRRT9K9G+1JWsame/vJO31gRRkaIoQXlBeZiduba3Xe9au+sQE+UBVRUVRSCBSIFGINIGBUFRSxC0Qv03tbH/BTOz68Sx89Eab2obW7LsuTN799wzM+fe8XpTYW5U80jjPVIFZV5pPXj2z9NHc0jJK35iuRYEt6okvMU00BimCIFBTdtRscMwHxXUYjfwI2V+U4lJWIZ41Y3qxBPuuPGDtbxCPG+JlEWrRLwI8koNwijwied+BMlg3hWHddjKK7BR84KQCJcrMYlBuF3nw3mbQ0FXdH5HQmN3HVaAxol1GWpBGKdtZlLmqCayLR2XsKUVsFni10RJr4R5/nhxUwmsGPgxcX0OQNgoQZTQAgPNcsyCqunExMJecr04HeI0FjZqIY+bs9GoCfqKPIpyELqUeIqML4QoCWdTKQZevSq/LRyzrwT1kMIySCQLfuzGDTE19/faf+437+0qW5yppTDgPCYdOz90tr+S1krwYTEEfkumzKOt/CGKq2yd+JRb+yFcLZdDKJM4bS5kga/98e+dT76Q1rfrfjptaj9c9VXgvuNCSEJaaSzCOniDyA77B7u6gFZJ6CYLTEYxXHTpbmn/9mnzs23ltNnoQSOuFz3ffd58+kh2phEozed/DExdLxdnLaBppOPxwxkdR3S0du6eQMcat0SuX/ZSAT1SrPcTlmLieLCwIfTZucmVTogTvyYIGYTXGlKf3nLDroSi/GlETRuRnDluM+ySbiLLYg7WdMcEbDHtXCEfR03auTvTpIugYzI1KSs6Ttak8c7emXFxf284LkZZeB0LbojCa4rTSbaSkKQTBLgEhKpGgWEbOZbKkHmR54JujHM57fIQZ4PxQXLqZhkTGFns2ZMwTseBaSDCWYGSKSWTXaRkQckkFyqZ8HFisTLi7K/1Z/83rZpJkjYtQKrlgA46xaoKiNpkIs983QPyXE6fyeoFUDKZspolJZMoq5nyMQ5nwIEAszgHhq7jBH6xQsK4PxskT2X4TW/2PGpJN0eSI6Z09lPNnN74EgGc2vgSNeM1ArfpNsYlw1SxRhCzHPGgUz7hO7s8go3YCfrKI+GNMMCGDYZu2UjHGrV5c3hvugOmgaGgOQwQsZiuqvbw3mwV2QVGsWNiRzOoQQydDO+NEpuBZiPDAdWggKnl/Icf1F9P+Zp/7b18sdP+cR/1yx7fmS//fjF09h4VjER9O7980zx4gsYKjT5WaIyxQqO9gcduI1/4EnHFLVc8/o7l/gave3sOhpGY3CA10XHk7Up6uRgQUe70OpPFii8/FqEUv3azGFRrXPqjbpjd1ruuGKfmewaOfOsvd0NfdLkWJZO2Sry6mC9N1bRFwVPvuAsHOygQZ2G+hBA2cK6zfa/5/Gue1S5fkgGMTwj6+SGYtmbkWl9+33n4oLl30H7809gFYZwfhIa1Qq61u986eNL5dnfsItBeYSWp2DZyzTu/Np/dbv980Lp95zAKqRxViImQCPE/rq21fJrOjyDeOOzf7FHkSCrH6HdyhhsuwxnIcI9lt/LXRElHK8DkUrkeQzWZVJeBcOZCNMsOs+wwyw7/3+yQV9bFuLR4VNPdwgtfxL/2r0Fu1oR50CHv0XnP4IzzDkM4Pc5ielCXPB5V2DxPhWX5Y0JQj6MaobBEfJAKVUuil4IlcxTxGbBuvjolcvk3ZSXNgvz1L7vXdyckLQAA&quot;"/>
    <we:property name="creatorSessionId" value="&quot;71d96442-4a18-4ca1-ba87-86c40f15fd39&quot;"/>
    <we:property name="creatorTenantId" value="&quot;8d5a4e66-7a93-41fb-b7ac-2fdb9d7a0c7a&quot;"/>
    <we:property name="creatorUserId" value="&quot;1003200240442A6B&quot;"/>
    <we:property name="datasetId" value="&quot;75a294c2-c21d-4f60-9a93-6d2d02336c3f&quot;"/>
    <we:property name="embedUrl" value="&quot;/reportEmbed?reportId=0d711cce-9612-4f37-bb83-ce0a9f3bab1f&amp;config=eyJjbHVzdGVyVXJsIjoiaHR0cHM6Ly9XQUJJLVNPVVRILUVBU1QtQVNJQS1yZWRpcmVjdC5hbmFseXNpcy53aW5kb3dzLm5ldCIsImVtYmVkRmVhdHVyZXMiOnsibW9kZXJuRW1iZWQiOnRydWUsInVzYWdlTWV0cmljc1ZOZXh0Ijp0cnVlLCJza2lwUXVlcnlEYXRhU2FhU0VtYmVkIjp0cnVlLCJza2lwUXVlcnlEYXRhUGFhU0VtYmVkIjp0cnVlLCJza2lwUXVlcnlEYXRhRXhwb3J0VG8iOnRydWV9fQ%3D%3D&amp;disableSensitivityBanner=true&quot;"/>
    <we:property name="initialStateBookmark" value="&quot;H4sIAAAAAAAAA+1ZW2sbRxT+K2aeUhBlZ2/a8ZujqBRyM3bxSwllLkfyhPXuMjtyrRo/5KmhDelDISmtoTSJIRASkrT0Qsm/iVL7X3R2dh07kp2kqteRhJ+0c+b2nW92vnOOdhMJmWcx7V+ha4Dm0auf/vzn2YM5jBooKS3nr169eHlh6eIXVxYut405zbRMkxzNbyJNVRf0isx7NC7mG+Pn1xqIxvEi7RatDo1zaKAMVJ4mNJZfQTnYdGnVg60Ggo0sThUtllzWVEOx7LoZbtpmb/yxZ3akXMt1WAauS+sSZKnSVVsEXDAnwFHokQ4J3SYJOmZOXvZamO8eX2xqgbXSRFOZGACFjVPMKW8KcEMWNB3XowEp7B0Z62oI67c3MmX8Nmz0s4KvlvGimyrJaYysfwry0p1N1Erj3pp9ar9hX057isMSWCTtREvdL87i7s7u7w8H395DW4apRZUaHsuO7Z/37nxvravply0FZkuB5vFW4zWKBbFOE26swxAWul0FXaqrZrsOfLs3nu99/Z21ftJLqmNzhuE67wP3UwmKKr7avwTrEI8ie90/2rUPaIUqWb5g1ovxvKuux+6Tbwa37qDjTuMQmmJ+0fPj7cGzB7az8gAN/vpt5OgOc/G2F2gW6Xh8/4yOAzpebd88go5rxpLLpBtXAnqgWJ+VLGnKYmhvFPrMrhulK8TJzEmVAHW+b/XpglT7EoobxxE1a0Qa5ozNjzpegMNQMOJ6LAASCvedQj6JmrR980yTToOO6dSkuug4WpMmO3rXxsXdnfG4OMnE6w3nxki8Zjic1CsJZTjBQDpAueM3BYkwCx2Bg9OsC/Z9nDvnfjRGbTA5SI69LBMCo447exTG2SiYRjw8S1BqpWS6k5Q6KJnmRKUWPo5MVk44+rvD0f9Dq2YZpIMQsBMy8MDjxHEA84hOZc23XyDPnfPOZPUUKJlOWa2TkmmU1Vr5mIQacMTBOupAJRlLk9YqVXo4GpRfZcym1w99aqkuRxkjZvT0K82cXf9KAZxZ/0o1MzmCsXkRIR0/cIhLsQiZz4PIfuF7e3oEG5qlQ+lRsRoVQPwIfC+MsEdcHpnm+Kt5DAKfQNNlAjANhec40firRQ6OmoITFhDm+tynvkfHX43TSIAbYZ+B43MgPGT/4w/1/6Z8gz92Xr7Y3v3lIR6WPXMzX/79YuzofVIwSvXde/TD4NeneKLQeBOFxp8oNO4HqJRO/MW3slZ0HsBBa6C6VnnTns4zymGRJmChZeUKEuw4QzFNROG4fVbF7yVprnPp9wqNe9ZlZX7sHoYJadx/z/EVtn8BORLnxHEiAAA=&quot;"/>
    <we:property name="isFiltersActionButtonVisible" value="true"/>
    <we:property name="isFooterCollapsed" value="true"/>
    <we:property name="pageDisplayName" value="&quot;舉辦期間聲量&quot;"/>
    <we:property name="pageName" value="&quot;ReportSectiond5cdb0518639f962795f&quot;"/>
    <we:property name="reportEmbeddedTime" value="&quot;2022-11-17T03:02:14.241Z&quot;"/>
    <we:property name="reportName" value="&quot;OPview輿情分析&quot;"/>
    <we:property name="reportState" value="&quot;CONNECTED&quot;"/>
    <we:property name="reportUrl" value="&quot;/groups/me/reports/0d711cce-9612-4f37-bb83-ce0a9f3bab1f/ReportSectiond5cdb0518639f962795f?bookmarkGuid=63021693-50f4-45f4-85ad-c9789231510b&amp;bookmarkUsage=1&amp;ctid=8d5a4e66-7a93-41fb-b7ac-2fdb9d7a0c7a&amp;fromEntryPoint=expor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84A64EBC-F733-434B-AB5E-26CA51B5A85F}">
  <we:reference id="wa200003233" version="2.0.0.3" store="zh-TW" storeType="OMEX"/>
  <we:alternateReferences>
    <we:reference id="WA200003233" version="2.0.0.3" store="WA200003233" storeType="OMEX"/>
  </we:alternateReferences>
  <we:properties>
    <we:property name="backgroundColor" value="&quot;rgb(255,255,255)&quot;"/>
    <we:property name="bookmark" value="&quot;H4sIAAAAAAAAA+1YX2vcRhD/KmWfGlDNavXnpLwlFxdCnWLskpdyD3ursU6JThKrleurMaQU+taSp0BpKQ04YMhLWkr/25/G9l2/RWdXuvjOPTtNuIsv4IXj2JnR7G9md36z0i6JkrJI+eBj3gdyk5x+9/vwp/33bGKRrJbczvOHfS4f2oENAXM84L7wW13mhC2OVnmhkjwryc1doriMQd1Pyoqn2h0KPyV26LacgPlctFwhGPOCiJGORXiarvNY22zxtASLFCDLPONp8jnULlClZAV7FoGdIs0l1wttKq5AL7aN5jhHgPaKgzi4UMk2bIJQtXQDilyqZt5yuqLLBRORK1xqe+DbW/hMWWsN+Ffb60UNsHaeKZ5kCEDLurbnurbvBIEfuqFwfS+iWr6VpGpsMljdKSRmA3M0KHRSb0XbPBMQEROchLKOZZfcimMJMVfNdHVK2c7Tqj9DvplXUsAGGIyrmUrUANc4+e3Z8eH3o6cHNtnDJK7LHFNsNMdHX53++fiD4f7R8Gh/+OvPw+ffGpMPq6xJH9XTXv5ZWwLmO9ICa7nAjw6+GT1/cvL1o3cO+T9fHoweH57++Pc7h/z0yYvRFz/MBfa8kJ388cvxX4fkvxg6KCmTLE4bNjkr309qaCKtSixQiGoo7R6XSvNZ9wFygC5bdJDLCOTtgancO4kckwuzzqFenqrd64ypEJ98MMFvbUxMnMs6lrlnv7OnNTO5/o2pcOFH5C0e04v27qoBTbPoVaOZZsarRjPBdq9JLYp3U1jd+Z9sYp9nk7kffIO4l8S9FH9KP11COl4ewURc8Xu8MGtU/ffPPK7ULm4Yq1Kg57uR4bvM/K3BlnrtaTvvF1wm5TjW8eyjRNtRa8Jw7vW/MY5/LUFCqnfuPk8rvWmMMrqmkzVp99bBXkQUlyGnK4FNQxxB6NHQC5h3x8SxFJFMM8zlYdg2o3o4rteieJteojCmqenyMCj1aT08hi8H1F+mQCZY7RVRtJogWBhQ5jA2DsKwSR8U17SBzNDRd466xZ8hvPdSvzvB0uVibh/WwutvsWWx2NO6uCOE+y646EFkTs1dBf16g5MItLMEyuvGcd04rhvHdeNoGodFtrVZc9ekTfHgPdmeeRpRwWbuLyqcCzKGKnc2jJevqaHt+MwJhe951PZBOGhgLsWX3ulhR3Xzc3d67Y2L0OuCEF4ELZc6NjAevKk34/BMgl1WxuZrZ16psuAC1nkGhlOLen8MxZoOy7MIonG3vWBvzJdW0vRwHP8Ct2JLHf0VAAA=&quot;"/>
    <we:property name="creatorSessionId" value="&quot;f2a63897-e917-432d-b6af-c8281ab1cd5d&quot;"/>
    <we:property name="creatorTenantId" value="&quot;8d5a4e66-7a93-41fb-b7ac-2fdb9d7a0c7a&quot;"/>
    <we:property name="creatorUserId" value="&quot;1003200240442A6B&quot;"/>
    <we:property name="datasetId" value="&quot;75a294c2-c21d-4f60-9a93-6d2d02336c3f&quot;"/>
    <we:property name="embedUrl" value="&quot;/reportEmbed?reportId=0d711cce-9612-4f37-bb83-ce0a9f3bab1f&amp;config=eyJjbHVzdGVyVXJsIjoiaHR0cHM6Ly9XQUJJLVNPVVRILUVBU1QtQVNJQS1yZWRpcmVjdC5hbmFseXNpcy53aW5kb3dzLm5ldCIsImVtYmVkRmVhdHVyZXMiOnsibW9kZXJuRW1iZWQiOnRydWUsInVzYWdlTWV0cmljc1ZOZXh0Ijp0cnVlLCJza2lwUXVlcnlEYXRhU2FhU0VtYmVkIjp0cnVlLCJza2lwUXVlcnlEYXRhUGFhU0VtYmVkIjp0cnVlLCJza2lwUXVlcnlEYXRhRXhwb3J0VG8iOnRydWV9fQ%3D%3D&amp;disableSensitivityBanner=true&quot;"/>
    <we:property name="initialStateBookmark" value="&quot;H4sIAAAAAAAAA9VWS2sUQRD+K9LnUXaeu5PbZl0vMQ8SyUUW6empTCZMpoeenrhrWFAC3pScAqKIQoRALiriO/k1ye76L6zu2ZCHrxhWk5xm+qvqqq+quz56lYRxniW0M0WXgYyR3tOP/TebV0xikLRExqenJybrsxN3puqTTYR5JmOe5mRslUgqIpDzcV7QRO1H8HbLIDRJZmikVgs0ycEgGYicpzSJ70HpjCYpCugaBNpZwgVVIecklaDCrqA7rjG3ec3GjJTJeAXmgMkSnYWMCzlcV+2ABZRZLHSYUzFd8MwF3JOXVk3zz/4qqSbW4KmkcYoEFBaYruOYnl2reb7jM8dzw4rCF+JEHrh0mu1MYN3YjU6m+lUPV2jKICS6OAF5WcsqqUeRgIjK4bJ5zNjgSbH8E3yOF4LBLGiOzVTGsoM59j+82tt5Nni5ZZIuNnFGcGyxtuztPux9Xr/a39zt727237/tbz/RLjeKdNi+ilou8rsNAdjvUAHGxSI/2Ho82N7Yf3T/0jH/trY1WN/pvfh66Zj3Nl4PHjwfCe1RMdv/9G7vyw75kUMLkTxOo2SoJofje6ukxpIixwGFsKTSWKRCKuUKllAD1NhiAC5CEOMdPbnXY3EgLpZxgvXFmdpu60AKcefSEX1rYGMiLspaRt79VldZTN+p2jXLo6zqMGZZbi20zi6F//yK/Mdr+quzO29Cx1X0vNkcV8bzZnNE7f5SWiQNEmi2T6km5kk1GfnFV+NpEN+0Pcv2mee6FdMDZvs1/VD5fSnQlgE/UYqKRpnvBsCYG0LVqdgmWLR21mg64CFClgGfjOqHFzLPKIMZmoJuW1ZWF4P2w+OnaagORf8L9b0Zo9SUqedpUuis+IokOgeSifFoTulfylr3Oyvh44X+CgAA&quot;"/>
    <we:property name="isFiltersActionButtonVisible" value="true"/>
    <we:property name="isFooterCollapsed" value="true"/>
    <we:property name="pageDisplayName" value="&quot;聲量來源&quot;"/>
    <we:property name="pageName" value="&quot;ReportSection73bcbac2cd4c4015e61f&quot;"/>
    <we:property name="reportEmbeddedTime" value="&quot;2022-11-17T05:12:45.585Z&quot;"/>
    <we:property name="reportName" value="&quot;OPview輿情分析&quot;"/>
    <we:property name="reportState" value="&quot;CONNECTED&quot;"/>
    <we:property name="reportUrl" value="&quot;/groups/me/reports/0d711cce-9612-4f37-bb83-ce0a9f3bab1f/ReportSection73bcbac2cd4c4015e61f?bookmarkGuid=89363ffb-6c39-465c-b23d-061fec756431&amp;bookmarkUsage=1&amp;ctid=8d5a4e66-7a93-41fb-b7ac-2fdb9d7a0c7a&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01E6112C-1FE8-474F-BAA1-D10F4C79547B}">
  <we:reference id="wa200003233" version="2.0.0.3" store="zh-TW" storeType="OMEX"/>
  <we:alternateReferences>
    <we:reference id="WA200003233" version="2.0.0.3" store="WA200003233" storeType="OMEX"/>
  </we:alternateReferences>
  <we:properties>
    <we:property name="creatorTenantId" value="&quot;8d5a4e66-7a93-41fb-b7ac-2fdb9d7a0c7a&quot;"/>
    <we:property name="reportUrl" value="&quot;/groups/me/reports/0d711cce-9612-4f37-bb83-ce0a9f3bab1f/ReportSection71edf1848f657d0c059d?bookmarkGuid=c122657f-89ef-4942-a81d-05fdd081ead4&amp;bookmarkUsage=1&amp;ctid=8d5a4e66-7a93-41fb-b7ac-2fdb9d7a0c7a&amp;fromEntryPoint=export&quot;"/>
    <we:property name="reportName" value="&quot;OPview輿情分析&quot;"/>
    <we:property name="reportState" value="&quot;CONNECTED&quot;"/>
    <we:property name="embedUrl" value="&quot;/reportEmbed?reportId=0d711cce-9612-4f37-bb83-ce0a9f3bab1f&amp;config=eyJjbHVzdGVyVXJsIjoiaHR0cHM6Ly9XQUJJLVNPVVRILUVBU1QtQVNJQS1yZWRpcmVjdC5hbmFseXNpcy53aW5kb3dzLm5ldCIsImVtYmVkRmVhdHVyZXMiOnsibW9kZXJuRW1iZWQiOnRydWUsInVzYWdlTWV0cmljc1ZOZXh0Ijp0cnVlLCJza2lwUXVlcnlEYXRhU2FhU0VtYmVkIjp0cnVlLCJza2lwUXVlcnlEYXRhUGFhU0VtYmVkIjp0cnVlLCJza2lwUXVlcnlEYXRhRXhwb3J0VG8iOnRydWV9fQ%3D%3D&amp;disableSensitivityBanner=true&quot;"/>
    <we:property name="pageName" value="&quot;ReportSection71edf1848f657d0c059d&quot;"/>
    <we:property name="pageDisplayName" value="&quot;聲量網站排行&quot;"/>
    <we:property name="datasetId" value="&quot;75a294c2-c21d-4f60-9a93-6d2d02336c3f&quot;"/>
    <we:property name="backgroundColor" value="&quot;rgb(255,255,255)&quot;"/>
    <we:property name="bookmark" value="&quot;H4sIAAAAAAAAA9VXTW/TQBD9K2jPKfK3nd7atJWQEIpa1AvKYe0du24dr7Vel4QqBw4c+BCHHhCIHKhUJBBcqPgUKr+macq/YNZOVVoBhSpC7imemfWb9yabt5stwuI8S2j/Bu0CmSWHzz+P3+1e0UmDpFVmnvONLhUbnmcFdsB019Qd13SbpuY3cRXPZMzTnMxuEUlFBHI1zguaKDhM3uo0CE2SNo1UFNIkhwbJQOQ8pUl8B6rFWJKigEGDQC9LuKAKckVSCQp2E5djjFT0qyZ2pIGMN2EFAllllyHjQk5iVwcW6p7lhY7tMi3Q7CbDd/KqWtI8f71qWhJr8VTSOEUCKgdWaPmOy7xQDyzfMAJbt1Q+jBM5WeL3F3uZQN04jX6mxjfHNmkagCKB4gTklZYtMhdFAiIqJ+HiqWKLJ0X3F/kVXogAliEsS6mMZR97jD69PNgfHu280skAh9gWHEdcVsYf98Zvnh0+3j7aeTSzRAPw8dsc3Xv7/cnD8e630fBp+cJSkU6Gqalwjd9uCcDpM5Vo1FnKeO/++MPe5dVx+GJnNNw+uvtgtPt6ZiGggl1SIW0pp8J8WuRGX94ffN0nl2R619Jc0kjQ7vkz7GAmj9MomXjniVndrGQFSZGjHQGrmLbWqJDKp/11dDxlUgjABQMx3y99aiEWx1ZqNM6IqqtHDTrHxwDirP/k7S0cU8RFpWzqe6kzUBWDaZrhuJbn61TTPMcCCy5+DNRhw/9Pa6sHud9us3rRO3281YPbsdPXg81p5/xHq5TUT2Cx95fuqJ91x6n/dJXBNEjYNH0L75eWCZqt2brtBY5C+rMU6Emfn5Gi0KgFro5QjmublmlorqMbF0UrAU8ypAt44VcPvJB5hnu2TVMox5ZV6mKoLs69jKYM2ORZqM/rMZpl1XqVJoXqWv49IGUb5bSDH/b2iNWcDAAA&quot;"/>
    <we:property name="initialStateBookmark" value="&quot;H4sIAAAAAAAAA9VXy27TQBT9FTRrF9mOH2l3aZpKqLSNWtQNitDYvnZdHI81HpeEKgsWLHiIRRcIRBdUChIINkQ8hcrXNE35C+7YqUoroKWKkLuK72PuPed6cma8RbwwTSLaXaJtIDPk4MWX0fv+FY0oJC48s8vLC4u1lYVbS7XFBrpZIkIWp2RmiwjKAxBrYZrRSK5H582WQmgUNWkgLZ9GKSgkAZ6ymEbhXSiSMSR4Bj2FQCeJGKey5KqgAmTZTUxHG3trVyvYkboi3IRVcEXhXYGEcTG2bQ08X6saVd8ybU91VXPawzVpEc1hnp0vm+bA6iwWNIwRgPSB4RuOZXtVX3MNR9ddUzOk3w8jMU5xuo1OwpE3TqObyHnVvE0auyBBIDkOacFli9SCgENAxdhsnAjWWZS1f+NfZRl3YQX8PBSLUHSxx/Dzq/29ncPd1xrp4RCbnOGI88jo02D09vnBk+3D3cdT89QFh7Hbw/vvfjx9NOp/H+48yxfMZ/F4mKo019mdOgecvicdSpmpjAYPRh8Hl5fHwcvd4c724b2Hw/6bqTmXcu+SEmkKMRHkkwI3/Pph/9seuSTTuxanggacts+eYQs9aRgH0Vg7j8XqRkHLjbIU5Qi8Aml9nXIhddrZQMWTIoUFGPeAz3ZznZoL+ZGU6sopUmXVqF7r6BjAOhu/aHsdxxQwXjCb+F5q9WRE91RVt2yj6mhUVauWAQZc/Bgow4b/n9JWDnB/3GblgnfyeCsHtiOlLweak8r5j1IpqBNBo3NOddROq+PE/7pSYBTiT1ccA++XRgVUUzU1s+pastLfqUBHOOwUFVmNGmBrWMqyzYpR0VXb0vSLVssLHntIG/DCLx9YJtIE92yTxpCPLSnYhVBcnDsJjT3wxs9c/l4PUSyL1ms0yvKu+A1A8h4IJsRXc878Qph7PwFNiajGvAwAAA==&quot;"/>
    <we:property name="isFooterCollapsed" value="true"/>
    <we:property name="isFiltersActionButtonVisible" value="true"/>
    <we:property name="reportEmbeddedTime" value="&quot;2022-11-17T05:14:03.723Z&quot;"/>
    <we:property name="creatorUserId" value="&quot;1003200240442A6B&quot;"/>
    <we:property name="creatorSessionId" value="&quot;9c63a4de-72ec-4c71-afec-1daa54dae14f&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F6AAEA7C-B149-475B-82E1-BA55E96262F6}">
  <we:reference id="wa200003233" version="2.0.0.3" store="zh-TW" storeType="OMEX"/>
  <we:alternateReferences>
    <we:reference id="WA200003233" version="2.0.0.3" store="WA200003233" storeType="OMEX"/>
  </we:alternateReferences>
  <we:properties>
    <we:property name="creatorTenantId" value="&quot;8d5a4e66-7a93-41fb-b7ac-2fdb9d7a0c7a&quot;"/>
    <we:property name="reportUrl" value="&quot;/groups/me/reports/0d711cce-9612-4f37-bb83-ce0a9f3bab1f/ReportSection?bookmarkGuid=591e49cb-349e-4c26-93a3-c74258502925&amp;bookmarkUsage=1&amp;ctid=8d5a4e66-7a93-41fb-b7ac-2fdb9d7a0c7a&amp;fromEntryPoint=export&quot;"/>
    <we:property name="reportName" value="&quot;OPview輿情分析&quot;"/>
    <we:property name="reportState" value="&quot;CONNECTED&quot;"/>
    <we:property name="embedUrl" value="&quot;/reportEmbed?reportId=0d711cce-9612-4f37-bb83-ce0a9f3bab1f&amp;config=eyJjbHVzdGVyVXJsIjoiaHR0cHM6Ly9XQUJJLVNPVVRILUVBU1QtQVNJQS1yZWRpcmVjdC5hbmFseXNpcy53aW5kb3dzLm5ldCIsImVtYmVkRmVhdHVyZXMiOnsibW9kZXJuRW1iZWQiOnRydWUsInVzYWdlTWV0cmljc1ZOZXh0Ijp0cnVlLCJza2lwUXVlcnlEYXRhU2FhU0VtYmVkIjp0cnVlLCJza2lwUXVlcnlEYXRhUGFhU0VtYmVkIjp0cnVlLCJza2lwUXVlcnlEYXRhRXhwb3J0VG8iOnRydWV9fQ%3D%3D&amp;disableSensitivityBanner=true&quot;"/>
    <we:property name="pageName" value="&quot;ReportSection&quot;"/>
    <we:property name="pageDisplayName" value="&quot;聲量男女比&quot;"/>
    <we:property name="datasetId" value="&quot;75a294c2-c21d-4f60-9a93-6d2d02336c3f&quot;"/>
    <we:property name="backgroundColor" value="&quot;rgb(255,255,255)&quot;"/>
    <we:property name="bookmark" value="&quot;H4sIAAAAAAAAA81WzW7TQBB+FbRnC63jxI17a0M4IYgaxAX1MF5PnG2dXWu9DglVJB6CG1yQqOCKQCoI9W36w2Mwu07UHxCUqqi97fx45pvZ+Wa9xzJZlQXMH8ME2To7efP19NP7eyELmGo0m1rvTsDsJt3OqJskgouYd9pd0YmBk5curdSqYut7zILJ0T6TVQ2FC0fK59sBg6IYQO6kERQVBqxEU2kFhXyJjTOZrKlxETCclYU24EIOLVh0YafkTjJBCe9HlBGElVMcorCNdgtLbexKDljVnDykizYXzCfsaWVBKgrsdDF2+Uh0cG2tFcXtmAvRjZx+JAu7dEnn/VlpqB6qcl66tmxkU1ACM+ZBG6yqZYYNI+14glYKJz3CkfXaPDeYwwpG/8InPV3Uk9/oh7o2Ardw5E3KSjunzMcH+0eHb3+8+xiyBbVsYDQ11FtOXx+cvPrgtQ9rtayZO3FL5mOPYyjIO+tPofg13S1j9NDcyDjhCfmD1dTyyIlj/aJnkAYiY+vhIvj7LdwU3ONvX46+H7LLGPhVMNxyP+8m3uP9z1fCu02aSqq8WO6IM/I+bcoY1yozmA2Q0itL20LsYtag7I3BWLeb0h1iviMwBdMmQ7M59xx+IM1qJbSCu8SCxfZqv5HzzrlF1qO+5No08G98uIlyZGm1kUdhEsbQDlMukihN/Q774zVYnNlUzy5220VLYwFJmFCopN2BLFqj/Xr9rXoX+PwfKHBrGM4N4D/yzkJaYH92RXqFl+l14xe58O8Fb6WYtSLs8DQG4FkUpfy6s+vH90zDJkj/Ne6ga1uVIHAACn2hZYNHovejmwKVuTb6s/Hvv6Rhb1I/g6J2Wf1fEPNpHO8WPwGoW1NfgwkAAA==&quot;"/>
    <we:property name="initialStateBookmark" value="&quot;H4sIAAAAAAAAA81WzW4TMRB+FeTzCu1m07TpLQ3hUtpGCeKCKjS7nmxcHHvl9YaEKhIPwQ0uSFRwRSAVhPo2/eExGHsT9QcEoSpqb57PszOfx/ONd59xUeQSptswQrbOTt98Pfv0/l7EAqYqZGNnZ3Or1dt8tt3a6hCscyu0Ktj6PrNgMrRPRFGCdN8T+HQ3YCBlFzJnDUAWGLAcTaEVSPESK2fasqbEWcBwkkttwIXsW7Dowo7JnWzKHd2PKSOkVoyxj6mt0B7m2tiFHbCiWnlKl/dcMJ+wrZUFoSiwwxq4Fg7SFVxdrcWNeiNM07XY4QMh7dwlmXYmuaHz0CmnuatDi49BpciZJ22wKOYZWkbY4QitSJ31CAfWo1lmMIMFjc6lT9palqPf4H1dmhR7OPBbygo7pcwnhwfHR29/vPsYsRmVrGs0FdTvnL0+PH31waMPSzU/c+jMnsiGnkc/JW/eGYP8Nd0tc/TUXMs4Y4f8wWoqeezMoX7RNkgNwdl6NAv+fgs3Rffk25fj70fsKodwGQ63XM+7yffk4PNSfHcJKYTK5HxGnIv3cXWMYam4Qd5FSq8sTYv0OfKKZXsIxrrZlOyR8p2AKZg2HM3G1Gv4gTCLkVAL7pIKZruL+UbOexcGWZvqkmlT0b/x5ibJ0U6tjmEcNaMG1KMkTJtxkvgZ9sdrsDixiZ5crraLljRSaEZNCtWsrwCPV2m+Xn+q3gU9/wcJ3BqHCw34j7qzkEjsTJaUV3RVXjd+kTP/XoS1BHktxpUwaQCEPI6T8Lq969v3HGEjpP8at9ClLXJIsQsK/UHzio9A70c3BYq7Mvq18e+/oGavUj8BWfqs9KvDfA4iI6iYS/pXMp39BBfJ37yjCQAA&quot;"/>
    <we:property name="isFooterCollapsed" value="true"/>
    <we:property name="isFiltersActionButtonVisible" value="true"/>
    <we:property name="reportEmbeddedTime" value="&quot;2022-11-17T05:15:45.931Z&quot;"/>
    <we:property name="creatorUserId" value="&quot;1003200240442A6B&quot;"/>
    <we:property name="creatorSessionId" value="&quot;c223ce47-fee9-431f-99d9-9a926f07c81c&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531C3962-EA31-4210-9ADB-2452B2057AA1}">
  <we:reference id="wa200003233" version="2.0.0.3" store="zh-TW" storeType="OMEX"/>
  <we:alternateReferences>
    <we:reference id="WA200003233" version="2.0.0.3" store="WA200003233" storeType="OMEX"/>
  </we:alternateReferences>
  <we:properties>
    <we:property name="creatorTenantId" value="&quot;8d5a4e66-7a93-41fb-b7ac-2fdb9d7a0c7a&quot;"/>
    <we:property name="reportUrl" value="&quot;/groups/me/reports/0d711cce-9612-4f37-bb83-ce0a9f3bab1f/ReportSection7fed389f521e61c89875?bookmarkGuid=853f1807-bff1-445a-9354-6cfe9d4da3b0&amp;bookmarkUsage=1&amp;ctid=8d5a4e66-7a93-41fb-b7ac-2fdb9d7a0c7a&amp;fromEntryPoint=export&quot;"/>
    <we:property name="reportName" value="&quot;OPview輿情分析&quot;"/>
    <we:property name="reportState" value="&quot;CONNECTED&quot;"/>
    <we:property name="embedUrl" value="&quot;/reportEmbed?reportId=0d711cce-9612-4f37-bb83-ce0a9f3bab1f&amp;config=eyJjbHVzdGVyVXJsIjoiaHR0cHM6Ly9XQUJJLVNPVVRILUVBU1QtQVNJQS1yZWRpcmVjdC5hbmFseXNpcy53aW5kb3dzLm5ldCIsImVtYmVkRmVhdHVyZXMiOnsibW9kZXJuRW1iZWQiOnRydWUsInVzYWdlTWV0cmljc1ZOZXh0Ijp0cnVlLCJza2lwUXVlcnlEYXRhU2FhU0VtYmVkIjp0cnVlLCJza2lwUXVlcnlEYXRhUGFhU0VtYmVkIjp0cnVlLCJza2lwUXVlcnlEYXRhRXhwb3J0VG8iOnRydWV9fQ%3D%3D&amp;disableSensitivityBanner=true&quot;"/>
    <we:property name="pageName" value="&quot;ReportSection7fed389f521e61c89875&quot;"/>
    <we:property name="pageDisplayName" value="&quot;聲量情緒比&quot;"/>
    <we:property name="datasetId" value="&quot;75a294c2-c21d-4f60-9a93-6d2d02336c3f&quot;"/>
    <we:property name="backgroundColor" value="&quot;rgb(255,255,255)&quot;"/>
    <we:property name="bookmark" value="&quot;H4sIAAAAAAAAA9VWS2/TQBD+K2jPEfIjwXZvbSgnhKIW9YJyGK/HrtuN11qvQ0KUE0II9YbUE1BRHhIS6gGE1CDUf9Ok7b9gd52qtEUFqoDCyZ6HZ74Z7/dpByRKi5xB/x50kCyQyYvR0ad3N2xSI1nlWeJ8swNiM2qgY9VD2/XRq4c0iGhAVRbPZcqzgiwMiASRoFxLixKYLqecD9o1Aoy1INFWDKzAGslRFDwDlj7CKlmFpChxWCPYyxkXoEuuSpCoy3ZVurIVFPumqzoClWkXV5HKyruCORdyansxRq4fxA3Hxls29QPfa6hviipqYP46Xzc1wJo8k5BmCoD2YUhtSqnjRr7l09BpxLan/XHK5DQl7C/3cqHmVtvo53p9i1EXMooRMcMJLKpZBmQxSQQmIKfm8rlgk7Oy8xP/Ki8FxRWMTSiTqeyrHuP994cHL493P9hkqJbYElyt2EQmj58c7T8/2d0Z72wdjvaOPm6Nnz2dbI9M3p0ym+7Q0uY6f9gUqJYeaUdtDieY7L09efXmf57g+PPr2U4wK5Djr18Ovx2QyxjaylOkWcKmXD0jx/0KGmVloY4/RhWU5joIqXUh3FAM06RQBbiIUCz1DS9up+KUuk7tAuo548Swfao26vONHySkqbaTcFENNPNf0B7qCFVihHXXwsgKPK/uUSW/utKVP0NiT4a8d37/uprfsB2Lhq5bb7iB5ztAg+D61TzPAd+P0fJtC6hlgWXD9ZXwr5/hf8ijKw/XXKC6JKJzgeqSMP6hCkkIGS73flN47IvCM/MjaEisg2dwSAfV/Ui/8FIWOVBsQYYGWl5VSLG6Z/RyyCI9uHkX+nk3VcSq5l4DVuqRzW2KmDam2XdUvLMmywkAAA==&quot;"/>
    <we:property name="initialStateBookmark" value="&quot;H4sIAAAAAAAAA9VWS2/TQBD+K2jPEfIjwU5vaQiX0oda1AuK0Ho9drfaeK31uiRUOSGEUG9InICK8pCQUA8gpBah/psmbf8Fs3aq0gaVUgUUTt6dmZ35vvF+o90kIc9SQXsLtANkhgxf7h99fn/DJhWSlJbZxcW5+cby3IOFxnwLzTLVXCYZmdkkmqoY9CrPcirMeTTeb1cIFWKJxmYXUZFBhaSgMplQwR9BGYwurXLoVwh0UyEVNSlXNNVg0m5gOO6xtn3TxYqUab4BK8B0aV2GVCo92nsRhK5fj2qODbds5td9r4ZnstJbwPx9vClaAGvKRFOeIABjg4DZjDHHDX3LZ4FTi2zP2CMu9Cgk6LW6qULe2I1eavrVCDdowiAkBTkFWcllkzTiWEFM9WjbOudsSpF3fmFfkblisAxR4Uo01z2sMdj7cHjw6njno0362MQlJbHFhWf4+MnR3vOTne3B9tbh/u7Rp63Bs6fDF/tF3J08GfXQMts1+bCpAJseGkNlChkMd9+dvH77PzM4/vJmsgwmBXLw7evh9wMyjqGNlownsRhp9Uwc90poTOQZXn8ISyjNNaq0mQvBOirMiAITSBWCmu0VurjN1al0ncoF1FOmiX77dNrg8fWfRkgTuxNLVRKa+C9o942H4TCCqmtBaNU9r+oxcCyT6dKfoaGrA9k933+Tza/ZjsUC163W3LrnO5TV69fP5nkO9f0ILN+2KLMsatn0+pPwr9/hf6ijSy/XVKAaG6JTgWpsMP7hFNI0ENDqXnHw2BcHz8SvYCFi4zyDQzqA7yOzkLnOUspgiSZQQEvLDBzKd0Y3pUloiBdrZb53OQqr5L1KRV5QxicTKWpgJzjSv2L8CNsP/p0F0OsJAAA=&quot;"/>
    <we:property name="isFooterCollapsed" value="true"/>
    <we:property name="isFiltersActionButtonVisible" value="true"/>
    <we:property name="reportEmbeddedTime" value="&quot;2022-11-17T05:16:50.807Z&quot;"/>
    <we:property name="creatorUserId" value="&quot;1003200240442A6B&quot;"/>
    <we:property name="creatorSessionId" value="&quot;3014e0c6-d190-4914-8650-b5565810dfb9&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EF117A40-C32C-4CC5-A162-8F4F7F90DE26}">
  <we:reference id="wa200003233" version="2.0.0.3" store="zh-TW" storeType="OMEX"/>
  <we:alternateReferences>
    <we:reference id="WA200003233" version="2.0.0.3" store="WA200003233" storeType="OMEX"/>
  </we:alternateReferences>
  <we:properties>
    <we:property name="backgroundColor" value="&quot;rgb(255,255,255)&quot;"/>
    <we:property name="bookmark" value="&quot;H4sIAAAAAAAAA+WXz08TQRTH/xUyJ02K2dnuT25Q8WQMAcPF9DA783ZZ2O5sZmexlfRkYowhkYsnLpB48OBFYwxi9K+hFf4LZ3ZboUUgQiFN7KWzb17f+77vfLLd3UIszrOEdJ6QFqA51N89+PXp/QxGNZRWkQXON1pEbPgBhMCoQ626jR2HmV7gqSyeyZinOZrbQpKICORqnBck0eVU8FmzhkiSLJFIX4UkyaGGMhA5T0kSv4AqWW1JUUC3hqCdJVwQXXJFEgm67KZKV9dKCn5QVx0JlfEmrACVVXQZMi7k8LqG8mpVShrd08XKhg2eShKnqrCOucQ1A0qx6VPbx5SChYmOh3EiBylBZ7GdCTWPmrKTaVsaSl3ERUxJgkrdAvJ80KTBk6JVrhZH4iu8EBSWISy3UhnLjqoUKiEz91BXjb8kuDKnjOJZs/fty8mP/XJjjT9vCFAtGZozurU/KubZJkmpio5LmI8iAREZjr14y/oeFenAYvu83KaK5HEaJYPjPj2Hp9UUNCly5TSwBSIaa0RIzVWwrk5Nm69+zQUDsdAp/X8Yi+FxmrWxASY+tXn/H+buNodwqvz1MxQOWKn0T9r8ZldvurbnWsTzbWo52PE81/XxFDDs9Xa2j/e3jw4PpxbjMYk3IzmLYfoBvmziu2R4REeFsUPdOvEotXyDhYFNHddkV2J8IT2TkYmN3tuXvTd7/Y/7/XcHU8vxX2T+ByxfNfVd8nxOS8W0j4kNzLExxY7hMjsIXZiCW7N/9PNVb3dvank+q29CjxeVsOmH+sLR75LmUxEVxtRn4NQpdTzbcLBr+4Zv6kKXWi+hLQPeHnVbV8MMgGJG1COLutf7QCzjBtUYroeG5VueTZhBmUf8wL3+38atw23O2id7O8cfXve/vj7+/H3snPF1EL+I7PJzNoJaoN7S9IIXMs8IhSWSQulLVimMocxTnpCUARushf5+HCs7q/arJCl05/KdDpVtNCfd35l6nTZRDgAA&quot;"/>
    <we:property name="creatorSessionId" value="&quot;c2083fea-8cb3-4151-bae5-508f0ba3912d&quot;"/>
    <we:property name="creatorTenantId" value="&quot;8d5a4e66-7a93-41fb-b7ac-2fdb9d7a0c7a&quot;"/>
    <we:property name="creatorUserId" value="&quot;1003200240442A6B&quot;"/>
    <we:property name="datasetId" value="&quot;a61c9ba6-c435-48c7-bde4-6bcdb7779784&quot;"/>
    <we:property name="embedUrl" value="&quot;/reportEmbed?reportId=1d1011ca-7155-4a77-a63d-78165e3b602e&amp;config=eyJjbHVzdGVyVXJsIjoiaHR0cHM6Ly9XQUJJLVNPVVRILUVBU1QtQVNJQS1yZWRpcmVjdC5hbmFseXNpcy53aW5kb3dzLm5ldCIsImVtYmVkRmVhdHVyZXMiOnsibW9kZXJuRW1iZWQiOnRydWUsInVzYWdlTWV0cmljc1ZOZXh0Ijp0cnVlLCJza2lwUXVlcnlEYXRhU2FhU0VtYmVkIjp0cnVlLCJza2lwUXVlcnlEYXRhUGFhU0VtYmVkIjp0cnVlLCJza2lwUXVlcnlEYXRhRXhwb3J0VG8iOnRydWV9fQ%3D%3D&amp;disableSensitivityBanner=true&quot;"/>
    <we:property name="initialStateBookmark" value="&quot;H4sIAAAAAAAAA+WXz08UMRTH/xXSkyajmQ47v7gt63pBfgQMF7MxnfbtUFKmk04HdyV7MvFgSPTiiQskHr2YeEAS/WtY1P/CdmZXWBBIFHETT9O+tu9933ufTNodxHiRC9JfIluA5tDJ3uHXD+9mMHJQVlvml5cXFpurC0+XmottY5a55jIr0NwO0kSloNd5URJhzxvjk46DiBArJLWzLhEFOCgHVciMCP4c6s1mSasSBg6CXi6kItblmiYarNtts93MTWx8f9ZEJFTzbVgDqmvrKuRS6fHcQUU9qiRNrllnVcCWzDThmXFsbSEJvYRS7MXUjzGl0MDE2rtc6NGWpN/u5crkY7Ls57YOLaMulYpTIlClW0FRjIK0pCi3qlF7wr4mS0VhFbrVUqa57htPXSNk5o53Fw1MAVaUNOWp7PieN/z08fvng2phQz5rKTBBGZpzB85PHU22TTJqrOdFNNNUQUrGibf/usKHZTYqs39RcMdYCp6lYtTy0148rvOgoixMtYHNE9XaIEpbtpJN0znbAHNaKgZqvl/14AFX45Z6zrkU/m3eg84YULN/8wyJI15q/TcvozOwi6EfhQ0SxT5tBDiIojCM8VSQHA3f7H472D0+OppimM+J/DOecw7Tj/FVGd8uyRNKapgDGs6SiNJG7LJu4tMg9Ni1MF9K0E0Jxe7w9Yvhq/2T9wcnbw+nmOZfCP0PiL4u69ul+oKamuwYEx9Y4GOKAzdkftINYSp+0/Hxl5fDvf0ppvqswhu6cNTSph/tS1O/XaZPZdQw05hBMEtpEPlugEM/dmPPurqy+Bp6OpG9yXpbb5gBUMyIucSY/34MpOH+trfK4akFbYF5n9iBLHWREworJIOqNnmdIIdqn8GaZAzYaKzs9xE3rNSh14kobdTqNYOqIEYNTwRcc8C+cVAly1Zu8AMKbzjUbA0AAA==&quot;"/>
    <we:property name="isFiltersActionButtonVisible" value="true"/>
    <we:property name="isFooterCollapsed" value="false"/>
    <we:property name="pageDisplayName" value="&quot;Descriptive SAT&quot;"/>
    <we:property name="pageName" value="&quot;ReportSection&quot;"/>
    <we:property name="reportEmbeddedTime" value="&quot;2022-11-17T05:48:57.362Z&quot;"/>
    <we:property name="reportName" value="&quot;F_project&quot;"/>
    <we:property name="reportState" value="&quot;CONNECTED&quot;"/>
    <we:property name="reportUrl" value="&quot;/groups/me/reports/1d1011ca-7155-4a77-a63d-78165e3b602e/ReportSection?bookmarkGuid=17a8d4ea-d1f3-4a48-a19f-d625dbcf2f08&amp;bookmarkUsage=1&amp;ctid=8d5a4e66-7a93-41fb-b7ac-2fdb9d7a0c7a&amp;fromEntryPoint=export&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1E35688E-1C00-4DE2-A4C0-077856F90FFF}">
  <we:reference id="wa200003233" version="2.0.0.3" store="zh-TW" storeType="OMEX"/>
  <we:alternateReferences>
    <we:reference id="WA200003233" version="2.0.0.3" store="WA200003233" storeType="OMEX"/>
  </we:alternateReferences>
  <we:properties>
    <we:property name="backgroundColor" value="&quot;rgb(255,255,255)&quot;"/>
    <we:property name="bookmark" value="&quot;H4sIAAAAAAAAA+WaTW/bNhjHv0qh0wY4A0mJEtlbm2W7DEPQDL0MOVDkI1etYhmynCULDOwFKFBkK4oAbdclSw9duzdsTbsgzTqs/TKV43yLUZKLrjFsy8mgCPHJEkWR/+fl54eUtGYov9UMxOrHYgmM80Z3c//gyY/nsFEzGnnLxTC8tiSia9SVxKKOJRwFSjqEIwy6V9iM/bDRMs6vGbGI6hBf9lttEaTD6cZPF2uGCIJ5UU/PPBG0oGY0IWqFDRH4n0PeWV+KozZ0agasNIMwEumQC7GIIR12WXfX51oKfs/UMwoZ+8uwADLOWy9BM4zi/jnlDnCXuFRSLBQHZnKl72nlVzOZ4/unk2bCZsNGLPyGFpC2URcBeFhRxWwHFBbIpmm75wdxv4u7OrfSjLTd2hurzdR9F9SyaEhIRWjjImjltqwZs2HQXsqO5t5qXwjbkYRL4GWXGrEfr+phPK3i3DtGR/toPgq1B7NWMoNnMOru/p2s3371/HrvpwfJ80cz3cebyeO93tMfsu5Xws9mI9C+1HahTm28sAv1egR1EfdP505F9QftRj++dNCIRd3S8hv1oJ8/bwL2SW5b04fZKyKK0/x0r+pIp8HRN4WRgujiahaf9/3odQqR2hFr/ncXkHdP7ITO4uvU16Nc/U8+z2q31MMot6qc+Cx20lsUJZg4gmLCABHsOjZDFeABH1V+cO+f3o2n3d0Xyc63VUZivPDpoGJCP5QMxjh1ORuIKRMh5dkWpRY2TV1kZAXYIAPiH273fnnS3b6bbG1UmY3xwqeDjQn9UDIb49TlbHCOHIkENRFXRAlgGLkVYMM8Kv7DcF6k1yuMxUjN00FEcReUDMMIYTkHHrKV3k14SFh6PwVMSPsE66dyEu6oTYd31pP7N8enWwFiytB4RhkoGpWSCRgqK89/vWlApseJIkQxQQhDbgX2D4M17LeHvb0HFa4CoxRPRQ0o7IBy83+4rDz/HSDcw56UQmFiS2ULeoJ1UCmpNlDTDr9c1+dFt6glVoHxSs8mCxNGqFwixonLuSAWptRU3OSWxI5SnCu74lxYRw1Lft8/eLmRbKcFL9n/qvfFXu/X27293UoxMpnqs8nLCSJXLjuTCO3XF0ElE8JjyLQYOI7CrALvK+jAg+U7O8k3d3P52o7DzesVXmsVVT8V665jOaNcaopJzHnBXFiMEek6CNuAsKQInz4v9gD3z37ufne/woyMUjwVXBR2QLksDJeV5z+zBfb0psRxgFnIIkSgE9SLUlLNGTDpxbNka32yv+MSV1xF9Z5NLo4VrXIZKSYx58USUm9VpEelcpVwOSImOf16wQaeOmzsvHpZ5W9BRimeinpR2AHlsjBcVp7/kjk6ZzgFhW2XImYKVPV9Oh/A+68/kz9udO993936ulKVYrzSs8nChBEql4hx4nIuXNNltkmAMBvbnBHMeRXebw8+QLj1qMJVYbjeqagJBc0v+Y3eEFH97wHBZtTBHpPgIAtTZKPsm6eR4YhhJXbDlbejka2uuAeSIwUmVw42ARxGjjtaNuCbFmMJonr2bXHYjltNIWFeNCDzVDM32Iesn0570VCg+sdR+vuRryHOp74sgnY2a6R/sllSR3T+BS4ESdxULQAA&quot;"/>
    <we:property name="creatorSessionId" value="&quot;3c0ff754-4a85-4e6b-b3ed-a15f1c5a7b23&quot;"/>
    <we:property name="creatorTenantId" value="&quot;8d5a4e66-7a93-41fb-b7ac-2fdb9d7a0c7a&quot;"/>
    <we:property name="creatorUserId" value="&quot;1003200240442A6B&quot;"/>
    <we:property name="datasetId" value="&quot;a61c9ba6-c435-48c7-bde4-6bcdb7779784&quot;"/>
    <we:property name="embedUrl" value="&quot;/reportEmbed?reportId=1d1011ca-7155-4a77-a63d-78165e3b602e&amp;config=eyJjbHVzdGVyVXJsIjoiaHR0cHM6Ly9XQUJJLVNPVVRILUVBU1QtQVNJQS1yZWRpcmVjdC5hbmFseXNpcy53aW5kb3dzLm5ldCIsImVtYmVkRmVhdHVyZXMiOnsibW9kZXJuRW1iZWQiOnRydWUsInVzYWdlTWV0cmljc1ZOZXh0Ijp0cnVlLCJza2lwUXVlcnlEYXRhU2FhU0VtYmVkIjp0cnVlLCJza2lwUXVlcnlEYXRhUGFhU0VtYmVkIjp0cnVlLCJza2lwUXVlcnlEYXRhRXhwb3J0VG8iOnRydWV9fQ%3D%3D&amp;disableSensitivityBanner=true&quot;"/>
    <we:property name="initialStateBookmark" value="&quot;H4sIAAAAAAAAA+WaW2/bNhTHv0qhpw1wBpK6kX1Ls2wPXdsgGfoyBANFHrkqFMuQ5SxZYGAXoECRbRgCtF2XLH3o2t2wNe2CNOuw9stUjvMtRkkuutqwJSeAJsRPMSle/ucc/nJIiRua9FpNn69f5iugnde624dHj388h7Wa1shqLly5cvHS7OLFjy/PXppX1UEz8oJGSzu/oUU8rEN01Wu1uZ/0V5UfLdc07vsLvJ6UXO63oKY1IWwFDe57n0LWWD2KwjZ0ahqsNf0g5MmQSxGPIBl2VTVXZTU3fkdXM3IReauwBCLKahehGYRRv2wyG5hDHFOYmEsGVGdS9WllT1OZ+e2TSVNhc0Ej4l5DCUjqTAcBuFiaklo2SMyRZSb1rudH/SbO+vxaM1R2K2+sNxN/zcpV3hCQiFDGhdDKbNnQ5gK/vZL+mn+jfilohwIWwU0fNSIvWlfDuErFubfI21pHeWkhDJQP03oyg2cw6u7/HW/eevnsRu+n+/GzhzPdR9vxo4Pekx/S5teCT+ZCUN5UlqFOLV/abL0eQp1H/eL8/6T7vXajH2Nz2IxlVdPyGnW/v4ZeB+3DzLqmB3PXeBgla9S5rqKdBEh1CkIJ4YX1NEbveuGrZURqA/ZU0Qmd5VfLX41y/T9rek65pR6EmVVliVvuJF2kSTCxuYkJBUSwY1sUVYIKPKj96O4/vZtPuvvP472vqw1GvvTpYGNCP5SOR56+jBBEpY6QdC3DNA2s6yrhiEoQQobkP9jt/fK4u3sn3tmqNiH50qeDkAn9UDohefoyQhhDtkDc1BGTRHKgGDmVIEQflP9+sMCT55WGY6zq6eCiuAtKR2KMtIwGF1lSnTJcxA1hE6BcWKfYUZXl8UGrjm9vxve+yV9yBbgpR+UZJaFoXErnYKSwjAJ1mEC6y4gkRFJOCEVOJc4Vwxnttwe9g/uVzgjjNE9FPijsgLIpGC0so8AGwlzsCsElJpaQFjdPsTMqydtDGe74801VLnp8LTUj5Gs9m0RMGKOyuciTl9FBDGyaumQ6MwS2pWRMWpWnwxg0Lf798OjFVrybpL/48IveZwe9X2/1DvYrRspkus8mNaeIXdkETSK1n2u4KSjnLkW6QcG2JaaV+L5hDr2Evr0Xf3UnM0BZcrx9o9K7r6L6p2IndiJnlM1OMZEZNZhxg1IiHBthCxAWJsJVoMYa4v/pz93v7lWalHGap4KOwg4om4jRwjIKqMWxqw4rtg3UQAYhHJ0id5TkbXvIqOdP453Nyf4xl7oHK6r4bNJxoniVTUoxkRk1BhfqCCNcU0hHcochopMq5A469FZia+/li2rfJhmneSpyR2EHlE3EaGEZBYLaat0wEyS2HBNRnaPqn+LZEOZ//Rn/cbN79/vuzpcVyxr5Ws8mERPGqGwu8uRldDi6Qy2dAKEWthglmLFqfBsffsHw7cNKZ4jRiqciPxQ0v/TvgCNk9W8XgkVNG7tUgI0MbCILpXenxgYkgrXICdbejEe632IuCIYk6EzaWAewKTnpaOmAr2u0FQjr6X3loB21mlzAAm9A6qtmZrAHaTu19HlDguz/DpO/H3gK5Wzqq9xvJ7Omd6W1dBKlxnN8yOmQ3KDWUlmJ5zr/Ai29af7KLQAA&quot;"/>
    <we:property name="isFiltersActionButtonVisible" value="true"/>
    <we:property name="isFooterCollapsed" value="true"/>
    <we:property name="pageDisplayName" value="&quot;Understanding of the event&quot;"/>
    <we:property name="pageName" value="&quot;ReportSection597e9b2b5c51ad9e839d&quot;"/>
    <we:property name="reportEmbeddedTime" value="&quot;2022-11-17T05:51:25.021Z&quot;"/>
    <we:property name="reportName" value="&quot;F_project&quot;"/>
    <we:property name="reportState" value="&quot;CONNECTED&quot;"/>
    <we:property name="reportUrl" value="&quot;/groups/me/reports/1d1011ca-7155-4a77-a63d-78165e3b602e/ReportSection597e9b2b5c51ad9e839d?bookmarkGuid=19a1d479-535f-416d-9477-73313bfe6c2b&amp;bookmarkUsage=1&amp;ctid=8d5a4e66-7a93-41fb-b7ac-2fdb9d7a0c7a&amp;fromEntryPoint=export&quot;"/>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AEC553BD-16CA-47EC-A3D3-F956CADF9A40}">
  <we:reference id="wa200003233" version="2.0.0.3" store="zh-TW" storeType="OMEX"/>
  <we:alternateReferences>
    <we:reference id="WA200003233" version="2.0.0.3" store="WA200003233" storeType="OMEX"/>
  </we:alternateReferences>
  <we:properties>
    <we:property name="creatorTenantId" value="&quot;8d5a4e66-7a93-41fb-b7ac-2fdb9d7a0c7a&quot;"/>
    <we:property name="reportUrl" value="&quot;/groups/me/reports/1d1011ca-7155-4a77-a63d-78165e3b602e/ReportSectionb4c5ed9318b33cce9658?bookmarkGuid=6112ea72-575f-4e6e-b21a-f930c83cc063&amp;bookmarkUsage=1&amp;ctid=8d5a4e66-7a93-41fb-b7ac-2fdb9d7a0c7a&amp;fromEntryPoint=export&quot;"/>
    <we:property name="reportName" value="&quot;F_project&quot;"/>
    <we:property name="reportState" value="&quot;CONNECTED&quot;"/>
    <we:property name="embedUrl" value="&quot;/reportEmbed?reportId=1d1011ca-7155-4a77-a63d-78165e3b602e&amp;config=eyJjbHVzdGVyVXJsIjoiaHR0cHM6Ly9XQUJJLVNPVVRILUVBU1QtQVNJQS1yZWRpcmVjdC5hbmFseXNpcy53aW5kb3dzLm5ldCIsImVtYmVkRmVhdHVyZXMiOnsibW9kZXJuRW1iZWQiOnRydWUsInVzYWdlTWV0cmljc1ZOZXh0Ijp0cnVlLCJza2lwUXVlcnlEYXRhU2FhU0VtYmVkIjp0cnVlLCJza2lwUXVlcnlEYXRhUGFhU0VtYmVkIjp0cnVlLCJza2lwUXVlcnlEYXRhRXhwb3J0VG8iOnRydWV9fQ%3D%3D&amp;disableSensitivityBanner=true&quot;"/>
    <we:property name="pageName" value="&quot;ReportSectionb4c5ed9318b33cce9658&quot;"/>
    <we:property name="pageDisplayName" value="&quot;attractiveness of the event&quot;"/>
    <we:property name="datasetId" value="&quot;a61c9ba6-c435-48c7-bde4-6bcdb7779784&quot;"/>
    <we:property name="backgroundColor" value="&quot;rgb(255,255,255)&quot;"/>
    <we:property name="bookmark" value="&quot;H4sIAAAAAAAAA+WaTW/cRBjHv0rlE0gbNC8e25NbGwoXRKMG9YJymJdnt24365XXG5JGe6BISFUEqioVKAn0AFRICFpK1Ya39svgTfItGNtblWRjr9sia5TVHnZnPJ75Py8/PTNebzk6HPS7YvN9sQbOojPe2dv/9fsz2Gk5vaLnXBRdXRPxVUylpgSw77uYKkBaeNqMivpJGPUGzuKWk4i4A8mlcDAU3Ww60/nhassR3e6y6GSttugOoOX0IR5EPdENr0Ex2FxK4iGMWg5s9LtRLLIpVxKRQDbtuhlu2kYKfouaFYVKwnVYAZUUvRehH8XJpC1dxUBzigNJqVLAPRaYewbF1Vzm7PHZormwpaiXiLBnBGR9XLURwbLtaamJFIhJjbP+dthNJkPk5vmNfmzsNt7Y7GfuO6vXRU9B5ipjXAyDwpYt52ynE0NHJJPm+SMXl6LucO2E/pVoGCu4CO38Ui8Jk02zRttIPPMGedMZGRcux5FxcN5PFsgCRuNHf6bbt9Obe+lft9M/7i2M7++k9x8fPPwmH/7OsDdxJMual6OPlmIwntfOIhq1ZpvRnNKj0lZNzyDsdbqTHHoRtA8Kxf0Qli6LOMlyVF4x0c4CZG6KYg3xuc08Rm+H8fM0Iq1jBtgYn9Hq8/Q3s1z5T04vGbd0oriwqilxq6PsFj+grhSKYSm1H+ggACFfnYr/UTs+rn3/zt8HNx6OHz1NH3x2QkbVSPamcmK29EpsTw0bL+mHxvGYpW9CCKLtNlUuEkQLjTijGKwghEzR/e2X6e4tu9moEj0fVNT2QOM8lCsrSJBtQMjTHqZAAu0KBRJZQQI9LvzdC3ZTUCZ4PgioZX3j2X+yqiLzNfY514HgmgmtKPN9oq3IfPe46PTmPbtTv1TxfOR+PfMbT/4SWUX2CwqaBZQKQJoSVyIlAvtPzsctOvxiO737uW2n5gqVp5SAunFpnIFSYQUFLseuMMdlD2GpfBwoJJgNNWAa3Z/39p/ZfQyo0jwXdaC2A5qmoFzY5AzAlO8HwudascB8KNOeDRT4U7qfPkl3t62moErzXFBQ2wFNU1AurKDA7IYUMK7A7IaYpL6WVNlAgTel+8mP46/uWk1Blea5oKC2A5qmoFxYQQHhAdHCR56POfF9jhG8Ri1oyNtTx/zDj7dN27JzQZXK00lB7bg0TUG5sIKCAFwXM+66lBPKqYsYI9ZTMPWod/+nHw4ef2cZBVUqTycFtePSNAXlwgoKMCIkQOZY4AtGiNkYCWTFfwNsqobtXT/c+dTqHVGV5rnYEdV2QNMUlAsrKEAcIbMnokpzbQqBj+TrUNCQt/mUUb//lv5yY3zn6/HuJ5ZVhNlaTycRLxmjprmYJW9SIyQPpMeRzwTzCdJKUSv+RQumatutB/88O+m1NXtqRJXmuagRtR3QNAvlwgoKIOCKYbNfAuFKDAgHxRPUyqAksJHIaONoTHKmiIe1mc9M6gEn4AvCX3W2fMIXPc4axJ38VadomAz6QsGy6EHurX5hcgj5OAOA6GnQk99x9v1eaJAulr4kusNs1fz9YSdfJvPE6F95cjD6vSwAAA==&quot;"/>
    <we:property name="initialStateBookmark" value="&quot;H4sIAAAAAAAAA+WaTW/cRBiA/0rlE0gbNJ7xrD25pSFwKG2iBPWCIjQf725dOfbK6w0J1R4ACamKQFWlAiWBHoAKCUFLqdrw1f4ZvEn+BWN7q5Js7HVbZI2yymHj8XjmmXfeRzOz62uW8vu9gG9f4htgzVuj3f2DX78/Z1stKyxKzi8vX7i4sHrh/UsLF5d0cdRL/CjsW/PXrITHXUgu+/0BD7LndeF7lqDSdT3uMiWpp/8IVW1rvWXxIFjh3axOhwd9aFk9iPtRyAP/Qyia0LeSeADDlgVbvSCKedbRWsITyDrb1NX1tSay3yCag8vE34Q1kElRugq9KE7G18KRFBQjticIkRJYm3r6mX5xN4efXj/rNAdbjMKE+6EGyMqY7CBsi05bCYUFR1QoOyvv+EEyriK2l7Z6sY6GjtF2L4vigtrkoQRl5YOLoV+M5Zq10O3G0OXJ+HLp2M3FKBhsnFK+Fg1iCavQyW+FiZ9s6z46GvHca/h1a6hDuBJHOsB5OZ7DczYaPfwz3bmV3thP/7qV/nF3bnRvN7336PDBN3n1twbhOJA0u7wSfbAYg468subRsDV9GM2RHkdb1yV9P+wG4xx6PmnvFsQ9Hxav8DjJMldc1bOdTZB+KIoVxOe38zl604+fpRFunRiAifMzXH+W/rqVq//J6UUdlm4UF6NqCm59mD3iesQRXFJbCOV6yvOAi5e34n9kt0+yH9z++/D6g9HDJ+n9z07JqBrJ3lROTEev1PbMuPGCcWhcj2l8Y0MQ6XSIdBDHiivEKLHBCEPwhN3ffpnu3TTbjSro2bCidgQa96GcrDBBdAChtmrbBLCnHC5BICNMICfB314224Iy4NkwoNboG8/+06mKzFe2y5jyOFOUK0mo62JlROY7J6HTG3fNTv1S4tnI/XrDbzz5S7CK7OcEFPUI4YAUwY5Aknvmn5xPjujoi530zuemnZorKM+oAXXnpXEHSsEKCxxmO1wfl9vIFtK1PYk4NWENmFT35/2Dp2YfA6qYZ2IdqB2Api0oBxufAU77mtgAC9wJ7ieP070doy2oYp4JC2oHoGkLysEKC/RuSAJlEvRuiAriKkGkCRa0J7gf/zj66o7RFlQxz4QFtQPQtAXlYIUFmHlYcRe1XZth12U2gldYCxqK9sQx/+ijHX1t2LmgivJsWlB7Xpq2oByssMADx7EpcxzCMGHEQZRi4y2Y+Kr34KcfDh99Z5gFVZRn04La89K0BeVghQU2wthD+ljgcoqx3hhxZMRvA3RiDdv/+Gj3U6N3RFXMM7Ejqh2Api0oByssQAwhvSciUjGlFwIXiVexoKFos4lB/f5b+sv10e2vR3ufGLYiTGc9m0a84Bw17cU0vPEaIZgn2gy5lFMXIyUlMeJXNG9ibbt5/5+np722Zs4aUcU8E2tE7QA07UI5WGEBeExSW++XgDvCBmR7xTeolZOSwFYioq3jc5I7hdu20u3pRtvAMLgcs5dtLW/weYm1AXE3f9UpGiT9HpewwkPIo9UrhuxDXk8LwEMFavx/nH2+42uli64v82CQ9Zq/P2zlnWgaXwQw5YHsrWIrx8oiN/wXxn/Lj/QsAAA=&quot;"/>
    <we:property name="isFooterCollapsed" value="true"/>
    <we:property name="isFiltersActionButtonVisible" value="true"/>
    <we:property name="reportEmbeddedTime" value="&quot;2022-11-17T05:52:25.075Z&quot;"/>
    <we:property name="creatorUserId" value="&quot;1003200240442A6B&quot;"/>
    <we:property name="creatorSessionId" value="&quot;483c8695-db8b-4db4-8c7d-31df12bc3421&quot;"/>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92DC97C6-1AD9-4DC2-827D-5C7A8D80D8D8}">
  <we:reference id="wa200003233" version="2.0.0.3" store="zh-TW" storeType="OMEX"/>
  <we:alternateReferences>
    <we:reference id="WA200003233" version="2.0.0.3" store="WA200003233" storeType="OMEX"/>
  </we:alternateReferences>
  <we:properties>
    <we:property name="creatorTenantId" value="&quot;8d5a4e66-7a93-41fb-b7ac-2fdb9d7a0c7a&quot;"/>
    <we:property name="reportUrl" value="&quot;/groups/me/reports/1d1011ca-7155-4a77-a63d-78165e3b602e/ReportSectionb8c8600576d01bb70aad?bookmarkGuid=a32bc632-8137-4087-8e2f-4073e6729663&amp;bookmarkUsage=1&amp;ctid=8d5a4e66-7a93-41fb-b7ac-2fdb9d7a0c7a&amp;fromEntryPoint=export&quot;"/>
    <we:property name="reportName" value="&quot;F_project&quot;"/>
    <we:property name="reportState" value="&quot;CONNECTED&quot;"/>
    <we:property name="embedUrl" value="&quot;/reportEmbed?reportId=1d1011ca-7155-4a77-a63d-78165e3b602e&amp;config=eyJjbHVzdGVyVXJsIjoiaHR0cHM6Ly9XQUJJLVNPVVRILUVBU1QtQVNJQS1yZWRpcmVjdC5hbmFseXNpcy53aW5kb3dzLm5ldCIsImVtYmVkRmVhdHVyZXMiOnsibW9kZXJuRW1iZWQiOnRydWUsInVzYWdlTWV0cmljc1ZOZXh0Ijp0cnVlLCJza2lwUXVlcnlEYXRhU2FhU0VtYmVkIjp0cnVlLCJza2lwUXVlcnlEYXRhUGFhU0VtYmVkIjp0cnVlLCJza2lwUXVlcnlEYXRhRXhwb3J0VG8iOnRydWV9fQ%3D%3D&amp;disableSensitivityBanner=true&quot;"/>
    <we:property name="pageName" value="&quot;ReportSectionb8c8600576d01bb70aad&quot;"/>
    <we:property name="pageDisplayName" value="&quot;attractiveness of facilities&quot;"/>
    <we:property name="datasetId" value="&quot;a61c9ba6-c435-48c7-bde4-6bcdb7779784&quot;"/>
    <we:property name="backgroundColor" value="&quot;rgb(255,255,255)&quot;"/>
    <we:property name="bookmark" value="&quot;H4sIAAAAAAAAA+VYS2/UMBD+KygnkLbIeTkJt7KUE0IVRVxQD2N7dklJk8jxli7VSoBUEHDhUg5UnIDCgYcQl4rHz9kW/gV2sgho2e0CUojYU+LxePzNN/PJiTcsERd5Av3zsIrWKWtve3f/7dNjttWy0spyOsuuroK8yoHyjvAAKDoRdYlAwrRXlqs4Swvr1IalQHZRXYqLHiQmnDZeXm5ZkCSL0DWjDiQFtqwcZZGlkMTXsXLWU0r2cNCycD1PMgkm5JIChSbsmnbXYw3FPunqHYGreA2XkKvKegHzTKrRmIU8pIT4ARXEZiwgAEKvKarZEubR/mbTElg7SxXEqQZgbNT33U4QRcIJiSBR6NkOGHsnTtTIhfUX1nOp89Zs9HND37xYg5SjAaGTk1hUuWxY7SzprZZvCz/Zl7Ke5HgBO+VUqmLV12E6GsWx484Ja6BZWpSZ5rC0O3PunP35yeP9T6+HD3aHH7eG73fmhpt3v2xv7T+/UXpfya61JWoydWJk0Doa2Xy3K7ELajRc+Dewz/bSUYX9w1ksa0sRp91k1EHfS3axSi6PsX0FpDIdylZ0rU159KJMCpSn+2WFzsTyWxM5rQPpNJCDwfK33tdBVn5o6LZmpZvJKqmasC0PzArqs5AJh3PKHQqeIJSJJijC+QX04Yd7jZbDJMwzoYWpCahbCOOBVSoQlIYOQ068wLd9x3WZ5zRBBe5B3Ptv3w2f3Wm0CiZhngkVTE1A3SoYD6xSgYcO0Z9HgevYjPvAROiFTVCBdwj3o9fDzft7D980WghHwJ4JLfwOB3XLYSK2ShHmu8hBsH0RIbGpz203aoIi/EPn2e2Xw1dPGi2HSZhnQgtTE1C3EMYDq1QQiCjgLrOFp/+1ORWB5/zFuVAT2/RgUl9u3tt7cevodptCMfWg/D9VMHVd6lbBeGCVCqIwAMY7wndDCvoXAaKQN+EsCA6p98FOow+CsYBn4hSYLvu6m38MqtEdEXLmg0AuIuq5jAdBwEzkieVQuK5Ytv5zNcpo1A6F7XeI7QpCIkJYRP40Whnwu8VaRdktb5yznipy4LgIKZZU5VW+MZZ+uu8hFShG79I8z8VaxtXWlyDpmV3L226r3MYwMfgK8Rn7AWsXAAA=&quot;"/>
    <we:property name="initialStateBookmark" value="&quot;H4sIAAAAAAAAA+VYy27TQBT9lcorkFI0ftvdpSFsSh9qUTcoQvNK6sq1rfGkJFSRAKkgyqabsqBiVSgsoKhiU/H4HDf0L5ixU5U25AFIxiIre+7M3Hvuufdo7NlSiBdHPmwvwA2qzCin+yfd49dTqlJSgswyu7g4N19enru3UJ6vCnMYcS8MYmVmS+GQNShf9eIm9OV+YbxbKynQ95dgQ47q0I9pSYkoi8MA+t4Dmi0WU5w1aaek0FbkhwxKlysccirdborlYixiqzd0ERFi7m3SFYp5Zl2mUch4b4wc7FgAmLZFgIqQDSAkYk+czaYwR6+XQVNglTDg0AsEAGmzTFOv265LNAcQ4DqGqkFpr3s+7y1B7WorYiJvwUY7knyVySYMMJUgRHKMxlkuW0ol9Jsb6Vv1kn0lbDJMl2k9nQq4x9vCTV2gmLqmXVc6gqUlFgoOU7s2rU+r3w9edb8dJbsnyde95PPhdLL97Gx/r/v2Ybp6LbxfYVSQKRIDndJoZOVGg9EG5L1h9d/AvtUMehU2+7OoCUvsBQ2/10EXJbuTJRd5tLIGGZcditZFrWV5xKaQEcpm22mFbnrsvIm00pV0CshBp3be+8LJ+k8NXRGsNEKWJZUTtlpH7rBM5CCiYWxhzYIGARYiRVCE9gvoyZedQsthGOaJ0MLYBOQthMHAMhUQy3I0RDEwbFM1NV1HhlYEFehXcXePPyVvnhZaBcMwT4QKxiYgbxUMBpapwKAaEJ9Htq6pCJsQEcdwiqACow/3y6Nk+/npi4+FFsII2BOhhd/hIG85DMWWKUJ+F2kUqiZxKVAtE6u6WwRFmH3n2ZP3yYeDQsthGOaJ0MLYBOQthMHAMhXYxLWxjlRiiH9tbBHb0P7iXMiJbetqUmePdk7fPR7dbmMoJh+U/6cKxq5L3ioYDCxTgevYEOE6MXXHguIXAboOLsJZYPepd/ew0AfBQMATcQqMl33ezT8AVe+OiGJkQkIxcS1DR9i2bSQ9Dy0Hpy2OwtblaqTeLNUhqlkHqk4AcAFALvhTb6nDC4uyQVkjvXEOmzyOIKZLMKApVVGWr0fTdaLvYUAo6b0z+bztCRlnoVeh35RR09tuJQ0i0HjIpyM2yDtwJYUlmev8AM69H5SMFwAA&quot;"/>
    <we:property name="isFooterCollapsed" value="true"/>
    <we:property name="isFiltersActionButtonVisible" value="true"/>
    <we:property name="reportEmbeddedTime" value="&quot;2022-11-17T05:53:17.387Z&quot;"/>
    <we:property name="creatorUserId" value="&quot;1003200240442A6B&quot;"/>
    <we:property name="creatorSessionId" value="&quot;a4c2b170-ef06-4a2d-8ef9-7d8b2c020181&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1535</TotalTime>
  <Words>3731</Words>
  <Application>Microsoft Office PowerPoint</Application>
  <PresentationFormat>寬螢幕</PresentationFormat>
  <Paragraphs>198</Paragraphs>
  <Slides>45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45</vt:i4>
      </vt:variant>
    </vt:vector>
  </HeadingPairs>
  <TitlesOfParts>
    <vt:vector size="52" baseType="lpstr">
      <vt:lpstr>Yu Gothic UI Semibold</vt:lpstr>
      <vt:lpstr>微軟正黑體</vt:lpstr>
      <vt:lpstr>Amasis MT Pro Black</vt: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小結</vt:lpstr>
      <vt:lpstr>PowerPoint 簡報</vt:lpstr>
      <vt:lpstr>問卷回收概況</vt:lpstr>
      <vt:lpstr>PowerPoint 簡報</vt:lpstr>
      <vt:lpstr>PowerPoint 簡報</vt:lpstr>
      <vt:lpstr>PowerPoint 簡報</vt:lpstr>
      <vt:lpstr>次數分配表及基本統計量</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正翌 林</dc:creator>
  <cp:lastModifiedBy>正翌 林</cp:lastModifiedBy>
  <cp:revision>19</cp:revision>
  <dcterms:created xsi:type="dcterms:W3CDTF">2022-11-16T07:25:30Z</dcterms:created>
  <dcterms:modified xsi:type="dcterms:W3CDTF">2022-11-17T09:08:45Z</dcterms:modified>
</cp:coreProperties>
</file>